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6"/>
  </p:notesMasterIdLst>
  <p:sldIdLst>
    <p:sldId id="256" r:id="rId2"/>
    <p:sldId id="352" r:id="rId3"/>
    <p:sldId id="378" r:id="rId4"/>
    <p:sldId id="353" r:id="rId5"/>
    <p:sldId id="354" r:id="rId6"/>
    <p:sldId id="355" r:id="rId7"/>
    <p:sldId id="356" r:id="rId8"/>
    <p:sldId id="357" r:id="rId9"/>
    <p:sldId id="358" r:id="rId10"/>
    <p:sldId id="374" r:id="rId11"/>
    <p:sldId id="351" r:id="rId12"/>
    <p:sldId id="359" r:id="rId13"/>
    <p:sldId id="364" r:id="rId14"/>
    <p:sldId id="360" r:id="rId15"/>
    <p:sldId id="362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279" r:id="rId26"/>
    <p:sldId id="280" r:id="rId27"/>
    <p:sldId id="266" r:id="rId28"/>
    <p:sldId id="375" r:id="rId29"/>
    <p:sldId id="376" r:id="rId30"/>
    <p:sldId id="377" r:id="rId31"/>
    <p:sldId id="379" r:id="rId32"/>
    <p:sldId id="313" r:id="rId33"/>
    <p:sldId id="314" r:id="rId34"/>
    <p:sldId id="315" r:id="rId35"/>
    <p:sldId id="380" r:id="rId36"/>
    <p:sldId id="383" r:id="rId37"/>
    <p:sldId id="384" r:id="rId38"/>
    <p:sldId id="385" r:id="rId39"/>
    <p:sldId id="382" r:id="rId40"/>
    <p:sldId id="318" r:id="rId41"/>
    <p:sldId id="328" r:id="rId42"/>
    <p:sldId id="319" r:id="rId43"/>
    <p:sldId id="320" r:id="rId44"/>
    <p:sldId id="321" r:id="rId45"/>
    <p:sldId id="322" r:id="rId46"/>
    <p:sldId id="381" r:id="rId47"/>
    <p:sldId id="327" r:id="rId48"/>
    <p:sldId id="386" r:id="rId49"/>
    <p:sldId id="323" r:id="rId50"/>
    <p:sldId id="324" r:id="rId51"/>
    <p:sldId id="325" r:id="rId52"/>
    <p:sldId id="326" r:id="rId53"/>
    <p:sldId id="329" r:id="rId54"/>
    <p:sldId id="330" r:id="rId55"/>
    <p:sldId id="346" r:id="rId56"/>
    <p:sldId id="388" r:id="rId57"/>
    <p:sldId id="387" r:id="rId58"/>
    <p:sldId id="349" r:id="rId59"/>
    <p:sldId id="347" r:id="rId60"/>
    <p:sldId id="348" r:id="rId61"/>
    <p:sldId id="267" r:id="rId62"/>
    <p:sldId id="309" r:id="rId63"/>
    <p:sldId id="310" r:id="rId64"/>
    <p:sldId id="311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35" autoAdjust="0"/>
    <p:restoredTop sz="94638" autoAdjust="0"/>
  </p:normalViewPr>
  <p:slideViewPr>
    <p:cSldViewPr>
      <p:cViewPr>
        <p:scale>
          <a:sx n="96" d="100"/>
          <a:sy n="96" d="100"/>
        </p:scale>
        <p:origin x="-121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2824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F8026-C205-4655-AEFA-0156C15EC701}" type="datetimeFigureOut">
              <a:rPr lang="en-PH" smtClean="0"/>
              <a:pPr/>
              <a:t>12/12/2016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03F44-E2F8-470D-A03C-90A5E77028F6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9920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3F44-E2F8-470D-A03C-90A5E77028F6}" type="slidenum">
              <a:rPr lang="en-PH" smtClean="0"/>
              <a:pPr/>
              <a:t>1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423281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13C880-A23C-4D07-B9ED-85D9286A4ECE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842EBC5-3DD8-4484-8795-A9B8BDEA560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project-byzantium.org/" TargetMode="External"/><Relationship Id="rId3" Type="http://schemas.openxmlformats.org/officeDocument/2006/relationships/hyperlink" Target="https://www.medien.ifi.lmu.de/pubdb/publications/pub/schmidt2006ieemobility/schmidt2006ieemobility.pdf" TargetMode="External"/><Relationship Id="rId7" Type="http://schemas.openxmlformats.org/officeDocument/2006/relationships/hyperlink" Target="https://www.gsmaintelligence.com/research/?file=141201-philippines.pdf&amp;download" TargetMode="External"/><Relationship Id="rId2" Type="http://schemas.openxmlformats.org/officeDocument/2006/relationships/hyperlink" Target="http://www.digitaltrends.com/computing/arduino-vs-raspberry-p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dosi.org/wasj/wasj29(3)14/14.pdf" TargetMode="External"/><Relationship Id="rId11" Type="http://schemas.openxmlformats.org/officeDocument/2006/relationships/hyperlink" Target="https://cs.stanford.edu/people/eroberts/courses/soco/projects/risc/whatis/index.html" TargetMode="External"/><Relationship Id="rId5" Type="http://schemas.openxmlformats.org/officeDocument/2006/relationships/hyperlink" Target="http://info.hummingbirdnetworks.com/blog/wireless-mesh-networking-recommended-maximum-distances" TargetMode="External"/><Relationship Id="rId10" Type="http://schemas.openxmlformats.org/officeDocument/2006/relationships/hyperlink" Target="http://edition.cnn.com/2013/11/07/world/asia/philippines-typhoon-haiyan/" TargetMode="External"/><Relationship Id="rId4" Type="http://schemas.openxmlformats.org/officeDocument/2006/relationships/hyperlink" Target="http://archive.oreilly.com/pub/a/wireless/2004/01/22/wirelessmesh.html" TargetMode="External"/><Relationship Id="rId9" Type="http://schemas.openxmlformats.org/officeDocument/2006/relationships/hyperlink" Target="http://www.explainthatstuff.com/cellphones.html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tools.ietf.org/html/rfc6126" TargetMode="External"/><Relationship Id="rId3" Type="http://schemas.openxmlformats.org/officeDocument/2006/relationships/hyperlink" Target="https://www.cs.cornell.edu/people/egs/615/aodv.pdf" TargetMode="External"/><Relationship Id="rId7" Type="http://schemas.openxmlformats.org/officeDocument/2006/relationships/hyperlink" Target="https://www.ietf.org/rfc/rfc3626.txt" TargetMode="External"/><Relationship Id="rId2" Type="http://schemas.openxmlformats.org/officeDocument/2006/relationships/hyperlink" Target="http://www.tcpipguide.com/free/t_OverviewOfKeyRoutingProtocolConceptsArchitecturesP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nscourses.com/CCNA-2/link-state-routing-protocols.html" TargetMode="External"/><Relationship Id="rId11" Type="http://schemas.openxmlformats.org/officeDocument/2006/relationships/hyperlink" Target="https://github.com/urlgrey/hsmm-pi" TargetMode="External"/><Relationship Id="rId5" Type="http://schemas.openxmlformats.org/officeDocument/2006/relationships/hyperlink" Target="http://www.omnisecu.com/cisco-certified-network-associate-ccna/introduction-to-link-state-routing-protocols.php" TargetMode="External"/><Relationship Id="rId10" Type="http://schemas.openxmlformats.org/officeDocument/2006/relationships/hyperlink" Target="http://www.broadband-hamnet.org/" TargetMode="External"/><Relationship Id="rId4" Type="http://schemas.openxmlformats.org/officeDocument/2006/relationships/hyperlink" Target="http://www.ciscopress.com/articles/article.asp?p=2180210&amp;seqNum=4" TargetMode="External"/><Relationship Id="rId9" Type="http://schemas.openxmlformats.org/officeDocument/2006/relationships/hyperlink" Target="http://www.bmx6.net/attachments/129/master_thesis__evaluation.pdf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elinux.org/RPi_Philosophy" TargetMode="External"/><Relationship Id="rId13" Type="http://schemas.openxmlformats.org/officeDocument/2006/relationships/hyperlink" Target="http://www.tendacn.com/in/product/W311U+.html" TargetMode="External"/><Relationship Id="rId3" Type="http://schemas.openxmlformats.org/officeDocument/2006/relationships/hyperlink" Target="https://www.debian.org/" TargetMode="External"/><Relationship Id="rId7" Type="http://schemas.openxmlformats.org/officeDocument/2006/relationships/hyperlink" Target="https://www.arduino.cc/" TargetMode="External"/><Relationship Id="rId12" Type="http://schemas.openxmlformats.org/officeDocument/2006/relationships/hyperlink" Target="http://www.extremetech.com/computing/126235-soc-vs-cpu-the-battle-for-the-future-of-computing" TargetMode="External"/><Relationship Id="rId2" Type="http://schemas.openxmlformats.org/officeDocument/2006/relationships/hyperlink" Target="https://commotionwireless.net/contac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inux.org/RPi_Distributions" TargetMode="External"/><Relationship Id="rId11" Type="http://schemas.openxmlformats.org/officeDocument/2006/relationships/hyperlink" Target="https://pimylifeup.com/beaglebone-vs-raspberry-pi/" TargetMode="External"/><Relationship Id="rId5" Type="http://schemas.openxmlformats.org/officeDocument/2006/relationships/hyperlink" Target="https://wiki.archlinux.org/index.php/" TargetMode="External"/><Relationship Id="rId10" Type="http://schemas.openxmlformats.org/officeDocument/2006/relationships/hyperlink" Target="https://www.raspberrypi.org/help/faqs/" TargetMode="External"/><Relationship Id="rId4" Type="http://schemas.openxmlformats.org/officeDocument/2006/relationships/hyperlink" Target="https://www.raspbian.org/" TargetMode="External"/><Relationship Id="rId9" Type="http://schemas.openxmlformats.org/officeDocument/2006/relationships/hyperlink" Target="https://www.raspberrypi.org/products/raspberry-pi-3-model-b/" TargetMode="External"/><Relationship Id="rId14" Type="http://schemas.openxmlformats.org/officeDocument/2006/relationships/hyperlink" Target="https://w1.fi/hostapd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archive.oreilly.com/pub/a/wireless/2004/01/22/wirelessmesh.html" TargetMode="External"/><Relationship Id="rId13" Type="http://schemas.openxmlformats.org/officeDocument/2006/relationships/hyperlink" Target="https://gsmaintelligence.com/research/?file=141201-philippines.pdf&amp;download" TargetMode="External"/><Relationship Id="rId18" Type="http://schemas.openxmlformats.org/officeDocument/2006/relationships/hyperlink" Target="http://www.explainthatstuff.com/cellphones.html" TargetMode="External"/><Relationship Id="rId3" Type="http://schemas.openxmlformats.org/officeDocument/2006/relationships/hyperlink" Target="https://learn.sparkfun.com/tutorials/what-is-an-arduino" TargetMode="External"/><Relationship Id="rId7" Type="http://schemas.openxmlformats.org/officeDocument/2006/relationships/hyperlink" Target="http://info.hummingbirdnetworks.com/blog/wireless-mesh-networking-recommended-maximum-distances" TargetMode="External"/><Relationship Id="rId12" Type="http://schemas.openxmlformats.org/officeDocument/2006/relationships/hyperlink" Target="http://makezine.com/2015/04/01/esp8266-5-microcontroller-wi-fi-now-arduino-compatible/" TargetMode="External"/><Relationship Id="rId17" Type="http://schemas.openxmlformats.org/officeDocument/2006/relationships/hyperlink" Target="https://www.medien.ifi.lmu.de/pubdb/publications/pub/schmidt2006ieemobility/schmidt2006ieemobility.pdf" TargetMode="External"/><Relationship Id="rId2" Type="http://schemas.openxmlformats.org/officeDocument/2006/relationships/hyperlink" Target="http://www.digitaltrends.com/computing/arduino-vs-raspberry-pi/" TargetMode="External"/><Relationship Id="rId16" Type="http://schemas.openxmlformats.org/officeDocument/2006/relationships/hyperlink" Target="http://project-byzanti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29018122/android-pure-p2p-chat-application" TargetMode="External"/><Relationship Id="rId11" Type="http://schemas.openxmlformats.org/officeDocument/2006/relationships/hyperlink" Target="https://www.techopedia.com/definition/575/at-command-set" TargetMode="External"/><Relationship Id="rId5" Type="http://schemas.openxmlformats.org/officeDocument/2006/relationships/hyperlink" Target="http://www.wi-fi.org/discover-wi-fi/wi-fi-direct" TargetMode="External"/><Relationship Id="rId15" Type="http://schemas.openxmlformats.org/officeDocument/2006/relationships/hyperlink" Target="http://pluto.ksi.edu/~cyh/cis370/ebook/ch05b.htm" TargetMode="External"/><Relationship Id="rId10" Type="http://schemas.openxmlformats.org/officeDocument/2006/relationships/hyperlink" Target="http://sts.bwk.tue.nl/7y500/readers/InstellingenRegelaars.pdf" TargetMode="External"/><Relationship Id="rId19" Type="http://schemas.openxmlformats.org/officeDocument/2006/relationships/hyperlink" Target="http://edition.cnn.com/2013/11/07/world/asia/philippines-typhoon-haiyan/" TargetMode="External"/><Relationship Id="rId4" Type="http://schemas.openxmlformats.org/officeDocument/2006/relationships/hyperlink" Target="https://www.raspberrypi.org/help/faqs/" TargetMode="External"/><Relationship Id="rId9" Type="http://schemas.openxmlformats.org/officeDocument/2006/relationships/hyperlink" Target="http://www.idosi.org/wasj/wasj29(3)14/14.pdf" TargetMode="External"/><Relationship Id="rId14" Type="http://schemas.openxmlformats.org/officeDocument/2006/relationships/hyperlink" Target="http://www.mgb.gov.ph/images/stories/RA_7942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2438400"/>
          </a:xfrm>
        </p:spPr>
        <p:txBody>
          <a:bodyPr>
            <a:normAutofit/>
          </a:bodyPr>
          <a:lstStyle/>
          <a:p>
            <a:r>
              <a:rPr lang="en-US" dirty="0" smtClean="0"/>
              <a:t>Emergency nodes with distributed database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14800"/>
            <a:ext cx="24384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Members:</a:t>
            </a:r>
          </a:p>
          <a:p>
            <a:r>
              <a:rPr lang="en-US" dirty="0" smtClean="0"/>
              <a:t>Rivera, Benjamin</a:t>
            </a:r>
          </a:p>
          <a:p>
            <a:r>
              <a:rPr lang="en-US" dirty="0" err="1" smtClean="0"/>
              <a:t>Tonoike</a:t>
            </a:r>
            <a:r>
              <a:rPr lang="en-US" dirty="0" smtClean="0"/>
              <a:t>, </a:t>
            </a:r>
            <a:r>
              <a:rPr lang="en-US" dirty="0" err="1" smtClean="0"/>
              <a:t>Tomio</a:t>
            </a:r>
            <a:endParaRPr lang="en-US" dirty="0" smtClean="0"/>
          </a:p>
          <a:p>
            <a:r>
              <a:rPr lang="en-US" dirty="0" err="1" smtClean="0"/>
              <a:t>Tison</a:t>
            </a:r>
            <a:r>
              <a:rPr lang="en-US" dirty="0" smtClean="0"/>
              <a:t>, </a:t>
            </a:r>
            <a:r>
              <a:rPr lang="en-US" dirty="0" err="1" smtClean="0"/>
              <a:t>Alfonsin</a:t>
            </a:r>
            <a:endParaRPr lang="en-US" dirty="0" smtClean="0"/>
          </a:p>
          <a:p>
            <a:r>
              <a:rPr lang="en-US" dirty="0" err="1" smtClean="0"/>
              <a:t>Ellana</a:t>
            </a:r>
            <a:r>
              <a:rPr lang="en-US" dirty="0" smtClean="0"/>
              <a:t>, Allen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41910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Project Adviser:</a:t>
            </a:r>
          </a:p>
          <a:p>
            <a:pPr algn="r"/>
            <a:r>
              <a:rPr lang="en-US" sz="2400" dirty="0" smtClean="0"/>
              <a:t>Mr. Paolo </a:t>
            </a:r>
            <a:r>
              <a:rPr lang="en-US" sz="2400" dirty="0" err="1" smtClean="0"/>
              <a:t>Oblepias</a:t>
            </a:r>
            <a:endParaRPr lang="en-US" sz="2400" dirty="0" smtClean="0"/>
          </a:p>
          <a:p>
            <a:pPr algn="r"/>
            <a:r>
              <a:rPr lang="en-US" sz="2400" dirty="0" smtClean="0"/>
              <a:t>Project Professor:</a:t>
            </a:r>
          </a:p>
          <a:p>
            <a:pPr algn="r"/>
            <a:r>
              <a:rPr lang="en-US" sz="2400" dirty="0" smtClean="0"/>
              <a:t>Mr. Manuel Sebastian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 smtClean="0"/>
              <a:t>Scope and Limitations</a:t>
            </a:r>
          </a:p>
          <a:p>
            <a:r>
              <a:rPr lang="en-PH" dirty="0" smtClean="0"/>
              <a:t>Actual implementation is not included</a:t>
            </a:r>
          </a:p>
          <a:p>
            <a:r>
              <a:rPr lang="en-PH" dirty="0" smtClean="0"/>
              <a:t>Tested in simulated environments: line of </a:t>
            </a:r>
            <a:r>
              <a:rPr lang="en-PH" dirty="0" smtClean="0"/>
              <a:t>sight (open space), obstructed (urban environment)</a:t>
            </a:r>
            <a:endParaRPr lang="en-PH" dirty="0" smtClean="0"/>
          </a:p>
          <a:p>
            <a:r>
              <a:rPr lang="en-PH" dirty="0" smtClean="0"/>
              <a:t>Power consumption not discussed</a:t>
            </a:r>
          </a:p>
        </p:txBody>
      </p:sp>
    </p:spTree>
    <p:extLst>
      <p:ext uri="{BB962C8B-B14F-4D97-AF65-F5344CB8AC3E}">
        <p14:creationId xmlns="" xmlns:p14="http://schemas.microsoft.com/office/powerpoint/2010/main" val="40754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en-PH" sz="3100" b="1" dirty="0" smtClean="0"/>
              <a:t>Wi-Fi Peer to Peer and Ad-hoc network apps</a:t>
            </a:r>
          </a:p>
          <a:p>
            <a:pPr lvl="1"/>
            <a:r>
              <a:rPr lang="en-PH" sz="2800" b="1" dirty="0" smtClean="0"/>
              <a:t>No AP</a:t>
            </a:r>
          </a:p>
          <a:p>
            <a:pPr marL="365760" lvl="1" indent="0">
              <a:buNone/>
            </a:pPr>
            <a:endParaRPr lang="en-PH" sz="2900" b="1" dirty="0" smtClean="0"/>
          </a:p>
          <a:p>
            <a:pPr marL="365760" lvl="1" indent="0">
              <a:buNone/>
            </a:pPr>
            <a:r>
              <a:rPr lang="en-PH" sz="2900" b="1" dirty="0" smtClean="0"/>
              <a:t>Fire Chat</a:t>
            </a:r>
          </a:p>
          <a:p>
            <a:pPr marL="365760" lvl="1" indent="0">
              <a:buNone/>
            </a:pPr>
            <a:r>
              <a:rPr lang="en-PH" sz="2900" b="1" dirty="0"/>
              <a:t>	</a:t>
            </a:r>
            <a:r>
              <a:rPr lang="en-PH" sz="2900" b="1" dirty="0" smtClean="0"/>
              <a:t>-”</a:t>
            </a:r>
            <a:r>
              <a:rPr lang="en-PH" sz="2900" dirty="0" smtClean="0"/>
              <a:t>peer-to-peer” </a:t>
            </a:r>
            <a:r>
              <a:rPr lang="en-PH" sz="2900" dirty="0" smtClean="0"/>
              <a:t>chat app</a:t>
            </a:r>
          </a:p>
          <a:p>
            <a:pPr marL="365760" lvl="1" indent="0">
              <a:buNone/>
            </a:pPr>
            <a:r>
              <a:rPr lang="en-PH" sz="2900" b="1" dirty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uses Bluetooth and Wi-Fi Direct to send messages</a:t>
            </a:r>
          </a:p>
          <a:p>
            <a:pPr marL="365760" lvl="1" indent="0">
              <a:buNone/>
            </a:pPr>
            <a:r>
              <a:rPr lang="en-PH" sz="2900" b="1" dirty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not platform dependent</a:t>
            </a:r>
          </a:p>
          <a:p>
            <a:pPr marL="365760" lvl="1" indent="0">
              <a:buNone/>
            </a:pPr>
            <a:r>
              <a:rPr lang="en-PH" sz="2900" dirty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free but not open source</a:t>
            </a:r>
          </a:p>
        </p:txBody>
      </p:sp>
    </p:spTree>
    <p:extLst>
      <p:ext uri="{BB962C8B-B14F-4D97-AF65-F5344CB8AC3E}">
        <p14:creationId xmlns="" xmlns:p14="http://schemas.microsoft.com/office/powerpoint/2010/main" val="32238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en-PH" sz="3100" b="1" dirty="0" smtClean="0"/>
              <a:t>Mobile Ad-hoc Networks (MANET)</a:t>
            </a:r>
          </a:p>
          <a:p>
            <a:pPr lvl="1"/>
            <a:r>
              <a:rPr lang="en-PH" sz="2800" dirty="0" smtClean="0"/>
              <a:t>Interconnected nodes</a:t>
            </a:r>
          </a:p>
          <a:p>
            <a:pPr lvl="1"/>
            <a:r>
              <a:rPr lang="en-PH" sz="2800" dirty="0" smtClean="0"/>
              <a:t>All nodes are routers</a:t>
            </a:r>
          </a:p>
          <a:p>
            <a:pPr lvl="1"/>
            <a:r>
              <a:rPr lang="en-PH" sz="2600" dirty="0" smtClean="0"/>
              <a:t>Ad-hoc – private network</a:t>
            </a:r>
          </a:p>
          <a:p>
            <a:pPr lvl="1"/>
            <a:r>
              <a:rPr lang="en-PH" dirty="0" smtClean="0"/>
              <a:t>Mobile – ever changing structure</a:t>
            </a:r>
          </a:p>
          <a:p>
            <a:pPr marL="365760" lvl="1" indent="0">
              <a:buNone/>
            </a:pPr>
            <a:endParaRPr lang="en-PH" sz="2600" dirty="0"/>
          </a:p>
        </p:txBody>
      </p:sp>
    </p:spTree>
    <p:extLst>
      <p:ext uri="{BB962C8B-B14F-4D97-AF65-F5344CB8AC3E}">
        <p14:creationId xmlns="" xmlns:p14="http://schemas.microsoft.com/office/powerpoint/2010/main" val="34190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pPr marL="502920" indent="-457200"/>
            <a:r>
              <a:rPr lang="en-PH" b="1" dirty="0" smtClean="0"/>
              <a:t>Which device to use?</a:t>
            </a:r>
          </a:p>
          <a:p>
            <a:pPr marL="822960" lvl="1" indent="-457200"/>
            <a:r>
              <a:rPr lang="en-PH" dirty="0" err="1" smtClean="0"/>
              <a:t>Arduino</a:t>
            </a:r>
            <a:endParaRPr lang="en-PH" dirty="0" smtClean="0"/>
          </a:p>
          <a:p>
            <a:pPr marL="822960" lvl="1" indent="-457200"/>
            <a:r>
              <a:rPr lang="en-PH" dirty="0" smtClean="0"/>
              <a:t>Raspberry Pi</a:t>
            </a:r>
            <a:endParaRPr lang="en-PH" sz="2600" dirty="0" smtClean="0"/>
          </a:p>
        </p:txBody>
      </p:sp>
    </p:spTree>
    <p:extLst>
      <p:ext uri="{BB962C8B-B14F-4D97-AF65-F5344CB8AC3E}">
        <p14:creationId xmlns="" xmlns:p14="http://schemas.microsoft.com/office/powerpoint/2010/main" val="166436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sz="3100" b="1" dirty="0" err="1" smtClean="0"/>
              <a:t>Arduino</a:t>
            </a:r>
            <a:endParaRPr lang="en-PH" sz="3100" b="1" dirty="0" smtClean="0"/>
          </a:p>
          <a:p>
            <a:r>
              <a:rPr lang="en-PH" b="1" dirty="0" smtClean="0"/>
              <a:t>PROS</a:t>
            </a:r>
          </a:p>
          <a:p>
            <a:pPr lvl="1"/>
            <a:r>
              <a:rPr lang="en-PH" dirty="0" smtClean="0"/>
              <a:t>Cheap</a:t>
            </a:r>
          </a:p>
          <a:p>
            <a:pPr lvl="1"/>
            <a:r>
              <a:rPr lang="en-PH" dirty="0" smtClean="0"/>
              <a:t>Lightweight / easily replaceable </a:t>
            </a:r>
          </a:p>
          <a:p>
            <a:pPr lvl="1"/>
            <a:r>
              <a:rPr lang="en-PH" dirty="0"/>
              <a:t>E</a:t>
            </a:r>
            <a:r>
              <a:rPr lang="en-PH" dirty="0" smtClean="0"/>
              <a:t>asily available</a:t>
            </a:r>
          </a:p>
          <a:p>
            <a:pPr lvl="1"/>
            <a:r>
              <a:rPr lang="en-PH" dirty="0" smtClean="0"/>
              <a:t>Easy to use</a:t>
            </a:r>
          </a:p>
          <a:p>
            <a:pPr lvl="1"/>
            <a:r>
              <a:rPr lang="en-PH" dirty="0" smtClean="0"/>
              <a:t>Wide range of modules can be added</a:t>
            </a:r>
          </a:p>
          <a:p>
            <a:r>
              <a:rPr lang="en-PH" b="1" dirty="0"/>
              <a:t>CONS</a:t>
            </a:r>
          </a:p>
          <a:p>
            <a:pPr lvl="1"/>
            <a:r>
              <a:rPr lang="en-PH" dirty="0"/>
              <a:t>Very low memory</a:t>
            </a:r>
          </a:p>
          <a:p>
            <a:pPr lvl="2"/>
            <a:r>
              <a:rPr lang="en-PH" dirty="0"/>
              <a:t>Operating system</a:t>
            </a:r>
          </a:p>
          <a:p>
            <a:pPr lvl="2"/>
            <a:r>
              <a:rPr lang="en-PH" dirty="0"/>
              <a:t>Inefficient data </a:t>
            </a:r>
            <a:r>
              <a:rPr lang="en-PH" dirty="0" smtClean="0"/>
              <a:t>transfer</a:t>
            </a:r>
          </a:p>
          <a:p>
            <a:pPr marL="365760" lvl="1" indent="0">
              <a:buNone/>
            </a:pPr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95436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464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3100" b="1" dirty="0" smtClean="0"/>
              <a:t>Raspberry Pi</a:t>
            </a:r>
          </a:p>
          <a:p>
            <a:r>
              <a:rPr lang="en-PH" b="1" dirty="0" smtClean="0"/>
              <a:t>PROS</a:t>
            </a:r>
          </a:p>
          <a:p>
            <a:pPr lvl="1"/>
            <a:r>
              <a:rPr lang="en-PH" dirty="0" smtClean="0"/>
              <a:t>Flexible </a:t>
            </a:r>
          </a:p>
          <a:p>
            <a:pPr lvl="1"/>
            <a:r>
              <a:rPr lang="en-PH" dirty="0" smtClean="0"/>
              <a:t>Lightweight</a:t>
            </a:r>
          </a:p>
          <a:p>
            <a:pPr lvl="1"/>
            <a:r>
              <a:rPr lang="en-PH" dirty="0" smtClean="0"/>
              <a:t>Has built in 802.11 and Bluetooth modules(</a:t>
            </a:r>
            <a:r>
              <a:rPr lang="en-PH" dirty="0" err="1" smtClean="0"/>
              <a:t>Rasberry</a:t>
            </a:r>
            <a:r>
              <a:rPr lang="en-PH" dirty="0" smtClean="0"/>
              <a:t> Pi 3)</a:t>
            </a:r>
          </a:p>
          <a:p>
            <a:pPr lvl="1"/>
            <a:r>
              <a:rPr lang="en-PH" dirty="0"/>
              <a:t>Wide range of modules can be </a:t>
            </a:r>
            <a:r>
              <a:rPr lang="en-PH" dirty="0" smtClean="0"/>
              <a:t>added</a:t>
            </a:r>
          </a:p>
          <a:p>
            <a:pPr lvl="1"/>
            <a:r>
              <a:rPr lang="en-PH" dirty="0" smtClean="0"/>
              <a:t>Has functions of a computer</a:t>
            </a:r>
          </a:p>
          <a:p>
            <a:r>
              <a:rPr lang="en-PH" b="1" dirty="0"/>
              <a:t>CONS</a:t>
            </a:r>
            <a:endParaRPr lang="en-PH" dirty="0"/>
          </a:p>
          <a:p>
            <a:pPr lvl="1"/>
            <a:r>
              <a:rPr lang="en-PH" dirty="0"/>
              <a:t>More expensive than microcontroller</a:t>
            </a:r>
          </a:p>
          <a:p>
            <a:pPr lvl="1"/>
            <a:r>
              <a:rPr lang="en-PH" dirty="0"/>
              <a:t>No official distributor in the </a:t>
            </a:r>
            <a:r>
              <a:rPr lang="en-PH" dirty="0" smtClean="0"/>
              <a:t>Philippines</a:t>
            </a:r>
            <a:endParaRPr lang="en-PH" dirty="0"/>
          </a:p>
        </p:txBody>
      </p:sp>
    </p:spTree>
    <p:extLst>
      <p:ext uri="{BB962C8B-B14F-4D97-AF65-F5344CB8AC3E}">
        <p14:creationId xmlns="" xmlns:p14="http://schemas.microsoft.com/office/powerpoint/2010/main" val="19071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Google removed ad-hoc mode feature from API14 above</a:t>
            </a:r>
          </a:p>
          <a:p>
            <a:pPr lvl="1"/>
            <a:r>
              <a:rPr lang="en-PH" dirty="0" smtClean="0"/>
              <a:t>No more MANET</a:t>
            </a:r>
          </a:p>
        </p:txBody>
      </p:sp>
    </p:spTree>
    <p:extLst>
      <p:ext uri="{BB962C8B-B14F-4D97-AF65-F5344CB8AC3E}">
        <p14:creationId xmlns="" xmlns:p14="http://schemas.microsoft.com/office/powerpoint/2010/main" val="11450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Wireless Mesh Network (WMN)</a:t>
            </a:r>
          </a:p>
          <a:p>
            <a:pPr lvl="1"/>
            <a:r>
              <a:rPr lang="en-PH" dirty="0" smtClean="0"/>
              <a:t>Like MANET but not mobile</a:t>
            </a:r>
          </a:p>
          <a:p>
            <a:pPr lvl="1"/>
            <a:r>
              <a:rPr lang="en-PH" dirty="0" smtClean="0"/>
              <a:t>Interconnected nodes</a:t>
            </a:r>
          </a:p>
          <a:p>
            <a:pPr lvl="1"/>
            <a:r>
              <a:rPr lang="en-US" b="1" dirty="0" smtClean="0"/>
              <a:t>Mesh vs</a:t>
            </a:r>
            <a:r>
              <a:rPr lang="en-US" b="1" dirty="0"/>
              <a:t>. star network -</a:t>
            </a:r>
            <a:r>
              <a:rPr lang="en-US" dirty="0"/>
              <a:t>all devices are just connected to a central device.</a:t>
            </a:r>
          </a:p>
          <a:p>
            <a:pPr lvl="1"/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3558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om\Desktop\QUALITY\d2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46027"/>
            <a:ext cx="5543748" cy="457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Wireless Mesh Network (WMN)</a:t>
            </a:r>
          </a:p>
        </p:txBody>
      </p:sp>
    </p:spTree>
    <p:extLst>
      <p:ext uri="{BB962C8B-B14F-4D97-AF65-F5344CB8AC3E}">
        <p14:creationId xmlns="" xmlns:p14="http://schemas.microsoft.com/office/powerpoint/2010/main" val="27760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Wireless Access Points (WAP)</a:t>
            </a:r>
          </a:p>
          <a:p>
            <a:pPr lvl="1"/>
            <a:r>
              <a:rPr lang="en-PH" dirty="0" err="1" smtClean="0"/>
              <a:t>hostapd</a:t>
            </a:r>
            <a:r>
              <a:rPr lang="en-PH" dirty="0" smtClean="0"/>
              <a:t> – turn Wi-Fi dongle to WAP</a:t>
            </a:r>
          </a:p>
          <a:p>
            <a:pPr lvl="1"/>
            <a:r>
              <a:rPr lang="en-PH" dirty="0" smtClean="0"/>
              <a:t>Drivers of Wi-Fi dongles have compatibility issues with Pi</a:t>
            </a:r>
          </a:p>
          <a:p>
            <a:pPr lvl="1"/>
            <a:r>
              <a:rPr lang="en-PH" dirty="0" err="1" smtClean="0"/>
              <a:t>Tenda</a:t>
            </a:r>
            <a:r>
              <a:rPr lang="en-PH" dirty="0" smtClean="0"/>
              <a:t> W311U/+</a:t>
            </a:r>
          </a:p>
          <a:p>
            <a:pPr marL="365760" lvl="1" indent="0">
              <a:buNone/>
            </a:pPr>
            <a:endParaRPr lang="en-PH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9578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 smtClean="0"/>
              <a:t>Background of the Problem</a:t>
            </a:r>
          </a:p>
          <a:p>
            <a:r>
              <a:rPr lang="en-PH" dirty="0" smtClean="0"/>
              <a:t>Main inspiration: Typhoon Yolanda</a:t>
            </a:r>
          </a:p>
          <a:p>
            <a:pPr lvl="1"/>
            <a:r>
              <a:rPr lang="en-PH" dirty="0" smtClean="0"/>
              <a:t>Two days to restore </a:t>
            </a:r>
            <a:r>
              <a:rPr lang="en-PH" dirty="0" err="1" smtClean="0"/>
              <a:t>telco</a:t>
            </a:r>
            <a:r>
              <a:rPr lang="en-PH" dirty="0" smtClean="0"/>
              <a:t> services in </a:t>
            </a:r>
            <a:r>
              <a:rPr lang="en-PH" dirty="0" err="1" smtClean="0"/>
              <a:t>Tacloban</a:t>
            </a:r>
            <a:endParaRPr lang="en-PH" dirty="0" smtClean="0"/>
          </a:p>
          <a:p>
            <a:pPr lvl="1"/>
            <a:r>
              <a:rPr lang="en-PH" dirty="0" smtClean="0"/>
              <a:t>Two weeks or more in more remote areas</a:t>
            </a:r>
          </a:p>
          <a:p>
            <a:r>
              <a:rPr lang="en-PH" dirty="0" smtClean="0"/>
              <a:t>Lack of communication is a problem for disaster recovery</a:t>
            </a:r>
          </a:p>
          <a:p>
            <a:pPr lvl="1"/>
            <a:r>
              <a:rPr lang="en-PH" dirty="0" smtClean="0"/>
              <a:t>Voice call (Walkie-talkie and satellite phones)</a:t>
            </a:r>
          </a:p>
          <a:p>
            <a:r>
              <a:rPr lang="en-PH" dirty="0" smtClean="0"/>
              <a:t>Not all places in the Philippines is covered by </a:t>
            </a:r>
            <a:r>
              <a:rPr lang="en-PH" dirty="0" err="1" smtClean="0"/>
              <a:t>telco</a:t>
            </a:r>
            <a:r>
              <a:rPr lang="en-PH" dirty="0" smtClean="0"/>
              <a:t> services (mining sites, rural areas)</a:t>
            </a:r>
          </a:p>
          <a:p>
            <a:pPr lvl="1"/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38314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ctr">
              <a:buNone/>
            </a:pPr>
            <a:endParaRPr lang="en-PH" sz="3200" b="1" dirty="0" smtClean="0"/>
          </a:p>
          <a:p>
            <a:pPr marL="365760" lvl="1" indent="0" algn="ctr">
              <a:buNone/>
            </a:pPr>
            <a:endParaRPr lang="en-PH" sz="3200" b="1" dirty="0" smtClean="0"/>
          </a:p>
          <a:p>
            <a:pPr marL="365760" lvl="1" indent="0" algn="ctr">
              <a:buNone/>
            </a:pPr>
            <a:r>
              <a:rPr lang="en-PH" sz="3200" b="1" dirty="0" smtClean="0"/>
              <a:t>Mobile Application</a:t>
            </a:r>
          </a:p>
          <a:p>
            <a:pPr marL="365760" lvl="1" indent="0" algn="ctr">
              <a:buNone/>
            </a:pPr>
            <a:r>
              <a:rPr lang="en-PH" sz="3200" dirty="0" smtClean="0"/>
              <a:t>Or </a:t>
            </a:r>
          </a:p>
          <a:p>
            <a:pPr marL="365760" lvl="1" indent="0" algn="ctr">
              <a:buNone/>
            </a:pPr>
            <a:r>
              <a:rPr lang="en-PH" sz="3200" b="1" dirty="0" smtClean="0"/>
              <a:t>Web Application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204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Mobile application</a:t>
            </a:r>
          </a:p>
          <a:p>
            <a:pPr lvl="1"/>
            <a:r>
              <a:rPr lang="en-PH" dirty="0" smtClean="0"/>
              <a:t>Needs to be installed before deployment – limited number of nodes</a:t>
            </a:r>
          </a:p>
          <a:p>
            <a:pPr lvl="1"/>
            <a:r>
              <a:rPr lang="en-PH" dirty="0" smtClean="0"/>
              <a:t>Needs to be constantly updated</a:t>
            </a:r>
          </a:p>
        </p:txBody>
      </p:sp>
    </p:spTree>
    <p:extLst>
      <p:ext uri="{BB962C8B-B14F-4D97-AF65-F5344CB8AC3E}">
        <p14:creationId xmlns="" xmlns:p14="http://schemas.microsoft.com/office/powerpoint/2010/main" val="1204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Web application</a:t>
            </a:r>
          </a:p>
          <a:p>
            <a:pPr lvl="1"/>
            <a:r>
              <a:rPr lang="en-PH" dirty="0" smtClean="0"/>
              <a:t>Accessed through web browser – </a:t>
            </a:r>
            <a:r>
              <a:rPr lang="en-PH" dirty="0" smtClean="0"/>
              <a:t>can be used by anyone who is inside the network</a:t>
            </a:r>
            <a:endParaRPr lang="en-PH" dirty="0" smtClean="0"/>
          </a:p>
          <a:p>
            <a:pPr lvl="1"/>
            <a:r>
              <a:rPr lang="en-PH" dirty="0" smtClean="0"/>
              <a:t>People know how to </a:t>
            </a:r>
            <a:r>
              <a:rPr lang="en-PH" dirty="0" smtClean="0"/>
              <a:t>visit websites</a:t>
            </a:r>
            <a:endParaRPr lang="en-PH" dirty="0" smtClean="0"/>
          </a:p>
          <a:p>
            <a:pPr lvl="1"/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11297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om\Desktop\QUALITY\d3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35533"/>
            <a:ext cx="4876800" cy="4021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om\Desktop\QUALITY\d2-qu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4338754" cy="3578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/>
          <a:lstStyle/>
          <a:p>
            <a:r>
              <a:rPr lang="en-PH" b="1" dirty="0" smtClean="0"/>
              <a:t>System</a:t>
            </a:r>
          </a:p>
          <a:p>
            <a:endParaRPr lang="en-PH" b="1" dirty="0"/>
          </a:p>
          <a:p>
            <a:endParaRPr lang="en-PH" b="1" dirty="0" smtClean="0"/>
          </a:p>
          <a:p>
            <a:endParaRPr lang="en-PH" b="1" dirty="0"/>
          </a:p>
          <a:p>
            <a:endParaRPr lang="en-PH" b="1" dirty="0" smtClean="0"/>
          </a:p>
          <a:p>
            <a:endParaRPr lang="en-PH" b="1" dirty="0"/>
          </a:p>
          <a:p>
            <a:endParaRPr lang="en-PH" b="1" dirty="0" smtClean="0"/>
          </a:p>
          <a:p>
            <a:pPr marL="0" indent="0">
              <a:buNone/>
            </a:pPr>
            <a:r>
              <a:rPr lang="en-PH" b="1" dirty="0" smtClean="0"/>
              <a:t>              </a:t>
            </a:r>
          </a:p>
          <a:p>
            <a:pPr marL="0" indent="0">
              <a:buNone/>
            </a:pPr>
            <a:r>
              <a:rPr lang="en-PH" b="1" dirty="0"/>
              <a:t> </a:t>
            </a:r>
            <a:r>
              <a:rPr lang="en-PH" b="1" dirty="0" smtClean="0"/>
              <a:t>             Mesh                                      Star</a:t>
            </a:r>
          </a:p>
          <a:p>
            <a:pPr marL="365760" lvl="1" indent="0">
              <a:buNone/>
            </a:pPr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18401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b="1" dirty="0" smtClean="0"/>
              <a:t>Distributed Database</a:t>
            </a:r>
          </a:p>
          <a:p>
            <a:pPr lvl="1"/>
            <a:r>
              <a:rPr lang="en-PH" dirty="0" smtClean="0"/>
              <a:t>To ensure data localization, availability, and consistency</a:t>
            </a:r>
          </a:p>
          <a:p>
            <a:pPr lvl="1"/>
            <a:r>
              <a:rPr lang="en-PH" dirty="0" smtClean="0"/>
              <a:t>Usually used in handling big data</a:t>
            </a:r>
          </a:p>
          <a:p>
            <a:pPr lvl="1"/>
            <a:r>
              <a:rPr lang="en-PH" dirty="0" smtClean="0"/>
              <a:t>Implements data replication</a:t>
            </a:r>
          </a:p>
          <a:p>
            <a:pPr lvl="1"/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40392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H" sz="3100" b="1" dirty="0" smtClean="0"/>
              <a:t>Related projects</a:t>
            </a:r>
          </a:p>
          <a:p>
            <a:pPr marL="365760" lvl="1" indent="0">
              <a:buNone/>
            </a:pPr>
            <a:r>
              <a:rPr lang="en-PH" sz="2900" b="1" dirty="0" smtClean="0"/>
              <a:t>Byzantium</a:t>
            </a:r>
          </a:p>
          <a:p>
            <a:pPr marL="365760" lvl="1" indent="0">
              <a:buNone/>
            </a:pPr>
            <a:r>
              <a:rPr lang="en-PH" sz="2900" b="1" dirty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based on a</a:t>
            </a:r>
            <a:r>
              <a:rPr lang="en-PH" sz="2900" b="1" dirty="0" smtClean="0"/>
              <a:t> </a:t>
            </a:r>
            <a:r>
              <a:rPr lang="en-PH" sz="2900" dirty="0" smtClean="0"/>
              <a:t>Linux distribution (</a:t>
            </a:r>
            <a:r>
              <a:rPr lang="en-PH" sz="2900" dirty="0" err="1" smtClean="0"/>
              <a:t>Porteus</a:t>
            </a:r>
            <a:r>
              <a:rPr lang="en-PH" sz="2900" dirty="0" smtClean="0"/>
              <a:t> Linux)</a:t>
            </a:r>
            <a:endParaRPr lang="en-PH" sz="2900" b="1" dirty="0" smtClean="0"/>
          </a:p>
          <a:p>
            <a:pPr marL="365760" lvl="1" indent="0">
              <a:buNone/>
            </a:pPr>
            <a:r>
              <a:rPr lang="en-PH" sz="2900" b="1" dirty="0" smtClean="0"/>
              <a:t>	-</a:t>
            </a:r>
            <a:r>
              <a:rPr lang="en-PH" sz="2900" dirty="0" smtClean="0"/>
              <a:t>connects multiple devices using 802.11 wireless interface</a:t>
            </a:r>
          </a:p>
          <a:p>
            <a:pPr marL="365760" lvl="1" indent="0">
              <a:buNone/>
            </a:pPr>
            <a:r>
              <a:rPr lang="en-PH" sz="2900" dirty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can be run on Raspberry </a:t>
            </a:r>
            <a:r>
              <a:rPr lang="en-PH" sz="2900" dirty="0" smtClean="0"/>
              <a:t>Pi</a:t>
            </a:r>
          </a:p>
          <a:p>
            <a:pPr marL="365760" lvl="1" indent="0">
              <a:buNone/>
            </a:pPr>
            <a:r>
              <a:rPr lang="en-PH" sz="2900" dirty="0" smtClean="0"/>
              <a:t>	</a:t>
            </a:r>
            <a:r>
              <a:rPr lang="en-PH" sz="2900" dirty="0" smtClean="0"/>
              <a:t>-Also use OLSR</a:t>
            </a:r>
          </a:p>
          <a:p>
            <a:pPr marL="365760" lvl="1" indent="0">
              <a:buNone/>
            </a:pPr>
            <a:r>
              <a:rPr lang="en-PH" sz="2900" dirty="0" smtClean="0"/>
              <a:t>	</a:t>
            </a:r>
            <a:r>
              <a:rPr lang="en-PH" sz="2900" dirty="0" smtClean="0"/>
              <a:t>-Discontinued due to Google not supporting </a:t>
            </a:r>
          </a:p>
          <a:p>
            <a:pPr marL="365760" lvl="1" indent="0">
              <a:buNone/>
            </a:pPr>
            <a:r>
              <a:rPr lang="en-PH" sz="2900" dirty="0" smtClean="0"/>
              <a:t>	</a:t>
            </a:r>
            <a:r>
              <a:rPr lang="en-PH" sz="2900" dirty="0" smtClean="0"/>
              <a:t>	</a:t>
            </a:r>
            <a:r>
              <a:rPr lang="en-PH" sz="2900" dirty="0" smtClean="0"/>
              <a:t>Ad-hoc mode on their devices</a:t>
            </a:r>
            <a:endParaRPr lang="en-PH" sz="2900" dirty="0"/>
          </a:p>
          <a:p>
            <a:pPr marL="365760" lvl="1" indent="0">
              <a:buNone/>
            </a:pPr>
            <a:r>
              <a:rPr lang="en-PH" sz="2900" dirty="0" smtClean="0"/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13368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Related Literature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sz="3100" b="1" dirty="0"/>
              <a:t>Related projects </a:t>
            </a:r>
            <a:endParaRPr lang="en-PH" sz="3100" b="1" dirty="0" smtClean="0"/>
          </a:p>
          <a:p>
            <a:pPr marL="0" indent="0">
              <a:buNone/>
            </a:pPr>
            <a:r>
              <a:rPr lang="en-PH" sz="2900" b="1" dirty="0" err="1" smtClean="0"/>
              <a:t>Serval</a:t>
            </a:r>
            <a:r>
              <a:rPr lang="en-PH" sz="2900" b="1" dirty="0" smtClean="0"/>
              <a:t> Mesh</a:t>
            </a:r>
          </a:p>
          <a:p>
            <a:pPr marL="365760" lvl="1" indent="0">
              <a:buNone/>
            </a:pPr>
            <a:r>
              <a:rPr lang="en-PH" sz="2900" b="1" dirty="0" smtClean="0"/>
              <a:t>	-</a:t>
            </a:r>
            <a:r>
              <a:rPr lang="en-PH" sz="2900" dirty="0" smtClean="0"/>
              <a:t>currently in development project</a:t>
            </a:r>
          </a:p>
          <a:p>
            <a:pPr marL="365760" lvl="1" indent="0">
              <a:buNone/>
            </a:pPr>
            <a:r>
              <a:rPr lang="en-PH" sz="2900" dirty="0" smtClean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created their own mesh network by placing devices at strategic places</a:t>
            </a:r>
          </a:p>
          <a:p>
            <a:pPr marL="365760" lvl="1" indent="0">
              <a:buNone/>
            </a:pPr>
            <a:r>
              <a:rPr lang="en-PH" sz="2900" dirty="0"/>
              <a:t>	</a:t>
            </a:r>
            <a:r>
              <a:rPr lang="en-PH" sz="2900" b="1" dirty="0" smtClean="0"/>
              <a:t>-</a:t>
            </a:r>
            <a:r>
              <a:rPr lang="en-PH" sz="2900" dirty="0" smtClean="0"/>
              <a:t>users can send messages, call, and send files (including </a:t>
            </a:r>
            <a:r>
              <a:rPr lang="en-PH" sz="2900" dirty="0" err="1" smtClean="0"/>
              <a:t>Serval</a:t>
            </a:r>
            <a:r>
              <a:rPr lang="en-PH" sz="2900" dirty="0" smtClean="0"/>
              <a:t> </a:t>
            </a:r>
            <a:r>
              <a:rPr lang="en-PH" sz="2900" dirty="0" err="1" smtClean="0"/>
              <a:t>apk</a:t>
            </a:r>
            <a:r>
              <a:rPr lang="en-PH" sz="2900" dirty="0" smtClean="0"/>
              <a:t>) to people within their </a:t>
            </a:r>
            <a:r>
              <a:rPr lang="en-PH" sz="2900" dirty="0" smtClean="0"/>
              <a:t>network</a:t>
            </a:r>
          </a:p>
          <a:p>
            <a:pPr marL="365760" lvl="1" indent="0">
              <a:buNone/>
            </a:pPr>
            <a:r>
              <a:rPr lang="en-PH" sz="2900" dirty="0" smtClean="0"/>
              <a:t>	</a:t>
            </a:r>
            <a:r>
              <a:rPr lang="en-PH" sz="2900" dirty="0" smtClean="0"/>
              <a:t>-Same limitations as any mesh topology</a:t>
            </a:r>
            <a:endParaRPr lang="en-PH" sz="2900" dirty="0" smtClean="0"/>
          </a:p>
        </p:txBody>
      </p:sp>
    </p:spTree>
    <p:extLst>
      <p:ext uri="{BB962C8B-B14F-4D97-AF65-F5344CB8AC3E}">
        <p14:creationId xmlns="" xmlns:p14="http://schemas.microsoft.com/office/powerpoint/2010/main" val="39194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153400" cy="990600"/>
          </a:xfrm>
        </p:spPr>
        <p:txBody>
          <a:bodyPr/>
          <a:lstStyle/>
          <a:p>
            <a:r>
              <a:rPr lang="en-US" dirty="0" smtClean="0"/>
              <a:t>III. Theoretical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Wireless Mesh Network</a:t>
            </a:r>
            <a:endParaRPr lang="en-US" dirty="0" smtClean="0"/>
          </a:p>
          <a:p>
            <a:pPr lvl="1"/>
            <a:r>
              <a:rPr lang="it-IT" dirty="0" smtClean="0"/>
              <a:t>Star vs Mesh</a:t>
            </a:r>
          </a:p>
          <a:p>
            <a:pPr lvl="1"/>
            <a:r>
              <a:rPr lang="it-IT" dirty="0" smtClean="0"/>
              <a:t>Fast / Scalable</a:t>
            </a:r>
          </a:p>
          <a:p>
            <a:pPr lvl="1"/>
            <a:r>
              <a:rPr lang="it-IT" dirty="0" smtClean="0"/>
              <a:t>Self-organizing</a:t>
            </a:r>
          </a:p>
          <a:p>
            <a:pPr lvl="1"/>
            <a:r>
              <a:rPr lang="it-IT" dirty="0" smtClean="0"/>
              <a:t>Multi-hop communication</a:t>
            </a:r>
          </a:p>
          <a:p>
            <a:pPr lvl="1"/>
            <a:r>
              <a:rPr lang="it-IT" dirty="0" smtClean="0"/>
              <a:t>Sends data through routing protocols</a:t>
            </a:r>
          </a:p>
          <a:p>
            <a:pPr lvl="1"/>
            <a:r>
              <a:rPr lang="it-IT" dirty="0" smtClean="0"/>
              <a:t>In our system, each </a:t>
            </a:r>
            <a:r>
              <a:rPr lang="it-IT" dirty="0" smtClean="0"/>
              <a:t>node will act as an access point</a:t>
            </a:r>
          </a:p>
          <a:p>
            <a:pPr lvl="1"/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Theoretical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Distributed Databases</a:t>
            </a:r>
          </a:p>
          <a:p>
            <a:pPr lvl="1"/>
            <a:r>
              <a:rPr lang="en-US" dirty="0" smtClean="0"/>
              <a:t>Data is not stored in a single location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replicaiton</a:t>
            </a:r>
            <a:endParaRPr lang="en-US" dirty="0" smtClean="0"/>
          </a:p>
          <a:p>
            <a:pPr lvl="2"/>
            <a:r>
              <a:rPr lang="en-US" dirty="0" smtClean="0"/>
              <a:t>Master/Slave</a:t>
            </a:r>
          </a:p>
          <a:p>
            <a:pPr lvl="2"/>
            <a:r>
              <a:rPr lang="en-US" dirty="0" err="1" smtClean="0"/>
              <a:t>Masterless</a:t>
            </a:r>
            <a:endParaRPr lang="en-US" dirty="0" smtClean="0"/>
          </a:p>
          <a:p>
            <a:pPr lvl="2"/>
            <a:r>
              <a:rPr lang="en-US" dirty="0" smtClean="0"/>
              <a:t>Primary Owner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Theoretical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AODV (Distance Vector)</a:t>
            </a:r>
          </a:p>
          <a:p>
            <a:pPr lvl="1"/>
            <a:r>
              <a:rPr lang="en-US" dirty="0" smtClean="0"/>
              <a:t>On Demand</a:t>
            </a:r>
          </a:p>
          <a:p>
            <a:endParaRPr lang="en-US" dirty="0" smtClean="0"/>
          </a:p>
          <a:p>
            <a:r>
              <a:rPr lang="en-US" b="1" dirty="0" smtClean="0"/>
              <a:t>OLSR (Optimized Link State Routing)</a:t>
            </a:r>
          </a:p>
          <a:p>
            <a:pPr lvl="1"/>
            <a:r>
              <a:rPr lang="en-US" dirty="0" smtClean="0"/>
              <a:t>Maps the whole network using heartbeat mechanism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Background of the Problem</a:t>
            </a:r>
          </a:p>
          <a:p>
            <a:r>
              <a:rPr lang="en-US" dirty="0" smtClean="0"/>
              <a:t>Average citizens will not be able to use the proposed solution without some networking knowhow</a:t>
            </a:r>
          </a:p>
          <a:p>
            <a:endParaRPr lang="en-US" dirty="0" smtClean="0"/>
          </a:p>
          <a:p>
            <a:r>
              <a:rPr lang="en-US" dirty="0" smtClean="0"/>
              <a:t>A variable mesh network will not be able to handle centralized data storage</a:t>
            </a:r>
          </a:p>
          <a:p>
            <a:pPr lvl="1"/>
            <a:r>
              <a:rPr lang="en-US" dirty="0" smtClean="0"/>
              <a:t>Single Point of Failure</a:t>
            </a:r>
          </a:p>
          <a:p>
            <a:pPr lvl="1"/>
            <a:r>
              <a:rPr lang="en-US" dirty="0" smtClean="0"/>
              <a:t>Reduction of Performance and Availability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Theoretical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Raspberry Pi 3</a:t>
            </a:r>
          </a:p>
          <a:p>
            <a:pPr lvl="1"/>
            <a:r>
              <a:rPr lang="en-US" dirty="0" smtClean="0"/>
              <a:t>Cost-efficient</a:t>
            </a:r>
          </a:p>
          <a:p>
            <a:pPr lvl="1"/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Has an Operating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Can act as a PC router</a:t>
            </a:r>
          </a:p>
          <a:p>
            <a:pPr lvl="1"/>
            <a:r>
              <a:rPr lang="en-US" dirty="0" smtClean="0"/>
              <a:t>Has 4 USB ports</a:t>
            </a:r>
          </a:p>
          <a:p>
            <a:pPr lvl="1"/>
            <a:r>
              <a:rPr lang="en-US" dirty="0" smtClean="0"/>
              <a:t>1 GB RAM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</a:p>
          <a:p>
            <a:pPr lvl="1"/>
            <a:r>
              <a:rPr lang="en-US" dirty="0" err="1" smtClean="0"/>
              <a:t>Rpi</a:t>
            </a:r>
            <a:r>
              <a:rPr lang="en-US" dirty="0" smtClean="0"/>
              <a:t> 3 Model B (32 Bit ARM)</a:t>
            </a:r>
          </a:p>
          <a:p>
            <a:pPr lvl="1"/>
            <a:r>
              <a:rPr lang="en-US" dirty="0" smtClean="0"/>
              <a:t>Wi-Fi Dongle (</a:t>
            </a:r>
            <a:r>
              <a:rPr lang="en-US" dirty="0" err="1" smtClean="0"/>
              <a:t>Tenda</a:t>
            </a:r>
            <a:r>
              <a:rPr lang="en-US" dirty="0" smtClean="0"/>
              <a:t> W311u</a:t>
            </a:r>
            <a:r>
              <a:rPr lang="en-US" dirty="0" smtClean="0"/>
              <a:t>+)</a:t>
            </a:r>
          </a:p>
          <a:p>
            <a:pPr lvl="1"/>
            <a:r>
              <a:rPr lang="en-US" dirty="0" err="1" smtClean="0"/>
              <a:t>MicroSD</a:t>
            </a:r>
            <a:r>
              <a:rPr lang="en-US" dirty="0" smtClean="0"/>
              <a:t> Memory Card (Class 10)</a:t>
            </a:r>
          </a:p>
          <a:p>
            <a:pPr lvl="1"/>
            <a:r>
              <a:rPr lang="en-US" dirty="0" smtClean="0"/>
              <a:t>Battery Pack (</a:t>
            </a:r>
            <a:r>
              <a:rPr lang="en-US" dirty="0" err="1" smtClean="0"/>
              <a:t>Powerbanks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Figure 1. Raspberry Pi 3 Model B (With and without case)</a:t>
            </a:r>
          </a:p>
        </p:txBody>
      </p:sp>
      <p:pic>
        <p:nvPicPr>
          <p:cNvPr id="4" name="Picture 3" descr="RaspberryPi3B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743200"/>
            <a:ext cx="5622351" cy="36709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3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Figure 2. Components for the Node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Componets for the 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438400"/>
            <a:ext cx="5036618" cy="39011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3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Figure 3. Assembled Node with Battery Pack</a:t>
            </a:r>
            <a:endParaRPr lang="en-PH" dirty="0"/>
          </a:p>
        </p:txBody>
      </p:sp>
      <p:pic>
        <p:nvPicPr>
          <p:cNvPr id="4" name="Picture 3" descr="Assembled Node with battery p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86000"/>
            <a:ext cx="2843506" cy="43647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3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232648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Used in the Creation of the E-Nodes</a:t>
            </a:r>
          </a:p>
          <a:p>
            <a:pPr lvl="1"/>
            <a:r>
              <a:rPr lang="en-US" dirty="0" err="1" smtClean="0"/>
              <a:t>Ubuntu</a:t>
            </a:r>
            <a:r>
              <a:rPr lang="en-US" dirty="0" smtClean="0"/>
              <a:t> 16.04 – Operating system</a:t>
            </a:r>
          </a:p>
          <a:p>
            <a:pPr lvl="1"/>
            <a:r>
              <a:rPr lang="en-US" dirty="0" err="1" smtClean="0"/>
              <a:t>Hostapd</a:t>
            </a:r>
            <a:r>
              <a:rPr lang="en-US" dirty="0" smtClean="0"/>
              <a:t> – Daemon to handle access point</a:t>
            </a:r>
          </a:p>
          <a:p>
            <a:pPr lvl="1"/>
            <a:r>
              <a:rPr lang="en-US" dirty="0" err="1" smtClean="0"/>
              <a:t>Olsrd</a:t>
            </a:r>
            <a:r>
              <a:rPr lang="en-US" dirty="0" smtClean="0"/>
              <a:t> – to establish the Mesh network</a:t>
            </a:r>
          </a:p>
          <a:p>
            <a:pPr lvl="1"/>
            <a:r>
              <a:rPr lang="en-US" dirty="0" err="1" smtClean="0"/>
              <a:t>Dnsmasq</a:t>
            </a:r>
            <a:r>
              <a:rPr lang="en-US" dirty="0" smtClean="0"/>
              <a:t> – Handles the DHCP and DNS configurations</a:t>
            </a:r>
          </a:p>
          <a:p>
            <a:r>
              <a:rPr lang="en-US" dirty="0" smtClean="0"/>
              <a:t>Software Used in the Creation of PDECS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 w/ </a:t>
            </a:r>
            <a:r>
              <a:rPr lang="en-US" dirty="0" err="1" smtClean="0"/>
              <a:t>datastax</a:t>
            </a:r>
            <a:r>
              <a:rPr lang="en-US" dirty="0" smtClean="0"/>
              <a:t> driver – PHP chat</a:t>
            </a:r>
          </a:p>
          <a:p>
            <a:pPr lvl="1"/>
            <a:r>
              <a:rPr lang="en-US" dirty="0" err="1" smtClean="0"/>
              <a:t>Django</a:t>
            </a:r>
            <a:r>
              <a:rPr lang="en-US" dirty="0" smtClean="0"/>
              <a:t> Framework w/ </a:t>
            </a:r>
            <a:r>
              <a:rPr lang="en-US" dirty="0" err="1" smtClean="0"/>
              <a:t>datastax</a:t>
            </a:r>
            <a:r>
              <a:rPr lang="en-US" dirty="0" smtClean="0"/>
              <a:t> driver – API</a:t>
            </a:r>
          </a:p>
          <a:p>
            <a:pPr lvl="1"/>
            <a:r>
              <a:rPr lang="en-US" dirty="0" err="1" smtClean="0"/>
              <a:t>Datastax</a:t>
            </a:r>
            <a:r>
              <a:rPr lang="en-US" dirty="0" smtClean="0"/>
              <a:t> Enterprise (Apache Cassandra) – </a:t>
            </a:r>
            <a:r>
              <a:rPr lang="en-US" dirty="0" err="1" smtClean="0"/>
              <a:t>NoSQL</a:t>
            </a:r>
            <a:r>
              <a:rPr lang="en-US" dirty="0" smtClean="0"/>
              <a:t> DDBMS </a:t>
            </a:r>
          </a:p>
          <a:p>
            <a:pPr lvl="1"/>
            <a:r>
              <a:rPr lang="en-US" dirty="0" smtClean="0"/>
              <a:t>QGIS / QGIS Server – Customization of Downloaded Map 						/ Hosting</a:t>
            </a:r>
          </a:p>
          <a:p>
            <a:pPr lvl="1"/>
            <a:r>
              <a:rPr lang="en-US" dirty="0" smtClean="0"/>
              <a:t>IDE’s </a:t>
            </a:r>
            <a:r>
              <a:rPr lang="en-US" dirty="0" err="1" smtClean="0"/>
              <a:t>Pycharm</a:t>
            </a:r>
            <a:r>
              <a:rPr lang="en-US" dirty="0" smtClean="0"/>
              <a:t> and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Steps (E-Nodes)</a:t>
            </a:r>
          </a:p>
          <a:p>
            <a:pPr lvl="1"/>
            <a:r>
              <a:rPr lang="en-US" dirty="0" smtClean="0"/>
              <a:t>Sourcing of Hardware</a:t>
            </a:r>
          </a:p>
          <a:p>
            <a:pPr lvl="1"/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OS installation</a:t>
            </a:r>
          </a:p>
          <a:p>
            <a:pPr lvl="1"/>
            <a:r>
              <a:rPr lang="en-US" dirty="0" err="1" smtClean="0"/>
              <a:t>Olsrd</a:t>
            </a:r>
            <a:r>
              <a:rPr lang="en-US" dirty="0" smtClean="0"/>
              <a:t> Setup (w/ Testing)</a:t>
            </a:r>
          </a:p>
          <a:p>
            <a:pPr lvl="1"/>
            <a:r>
              <a:rPr lang="en-US" dirty="0" err="1" smtClean="0"/>
              <a:t>Dnsmasq</a:t>
            </a:r>
            <a:r>
              <a:rPr lang="en-US" dirty="0" smtClean="0"/>
              <a:t> Setup (DHCP/DNS)</a:t>
            </a:r>
          </a:p>
          <a:p>
            <a:pPr lvl="1"/>
            <a:r>
              <a:rPr lang="en-US" dirty="0" err="1" smtClean="0"/>
              <a:t>Hostapd</a:t>
            </a:r>
            <a:r>
              <a:rPr lang="en-US" dirty="0" smtClean="0"/>
              <a:t> Setup</a:t>
            </a:r>
          </a:p>
          <a:p>
            <a:pPr lvl="1"/>
            <a:r>
              <a:rPr lang="en-US" dirty="0" smtClean="0"/>
              <a:t>NAT setup / Port-forwarding</a:t>
            </a:r>
          </a:p>
          <a:p>
            <a:pPr lvl="1"/>
            <a:r>
              <a:rPr lang="en-US" dirty="0" smtClean="0"/>
              <a:t>Routing Tables</a:t>
            </a:r>
          </a:p>
          <a:p>
            <a:pPr lvl="1"/>
            <a:r>
              <a:rPr lang="en-US" dirty="0" smtClean="0"/>
              <a:t>On-boot configuration</a:t>
            </a:r>
          </a:p>
          <a:p>
            <a:pPr lvl="1"/>
            <a:r>
              <a:rPr lang="en-US" dirty="0" smtClean="0"/>
              <a:t>End Device to End Device Tests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Steps (PDECS)</a:t>
            </a:r>
          </a:p>
          <a:p>
            <a:pPr lvl="1"/>
            <a:r>
              <a:rPr lang="en-US" dirty="0" err="1" smtClean="0"/>
              <a:t>Datastax</a:t>
            </a:r>
            <a:r>
              <a:rPr lang="en-US" dirty="0" smtClean="0"/>
              <a:t> Enterprise Download and Installation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download and PHP Chat Development</a:t>
            </a:r>
          </a:p>
          <a:p>
            <a:pPr lvl="1"/>
            <a:r>
              <a:rPr lang="en-US" dirty="0" err="1" smtClean="0"/>
              <a:t>Django</a:t>
            </a:r>
            <a:r>
              <a:rPr lang="en-US" dirty="0" smtClean="0"/>
              <a:t> API development</a:t>
            </a:r>
          </a:p>
          <a:p>
            <a:pPr lvl="1"/>
            <a:r>
              <a:rPr lang="en-US" dirty="0" smtClean="0"/>
              <a:t>QGIS Download and Installation</a:t>
            </a:r>
          </a:p>
          <a:p>
            <a:pPr lvl="1"/>
            <a:r>
              <a:rPr lang="en-US" dirty="0" smtClean="0"/>
              <a:t>Sourcing of Map Data and Designing using QGIS</a:t>
            </a:r>
          </a:p>
          <a:p>
            <a:pPr lvl="1"/>
            <a:r>
              <a:rPr lang="en-US" dirty="0" smtClean="0"/>
              <a:t>Customization of QGIS Client / Map Interface</a:t>
            </a:r>
          </a:p>
          <a:p>
            <a:pPr lvl="1"/>
            <a:r>
              <a:rPr lang="en-US" dirty="0" smtClean="0"/>
              <a:t>Unit Testing</a:t>
            </a:r>
          </a:p>
          <a:p>
            <a:pPr lvl="1"/>
            <a:r>
              <a:rPr lang="en-US" dirty="0" smtClean="0"/>
              <a:t>Integration of All Units</a:t>
            </a:r>
          </a:p>
          <a:p>
            <a:pPr lvl="1"/>
            <a:r>
              <a:rPr lang="en-US" dirty="0" smtClean="0"/>
              <a:t>System Testing / Usability Testing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E-Nodes</a:t>
            </a:r>
          </a:p>
          <a:p>
            <a:pPr lvl="2"/>
            <a:r>
              <a:rPr lang="en-US" dirty="0" smtClean="0"/>
              <a:t> ping, TCP throughput, UDP throughput, Packet Delay Variation (also known as jitter) and error </a:t>
            </a:r>
            <a:r>
              <a:rPr lang="en-US" dirty="0" smtClean="0"/>
              <a:t>rate</a:t>
            </a:r>
          </a:p>
          <a:p>
            <a:pPr lvl="1"/>
            <a:r>
              <a:rPr lang="en-US" dirty="0" smtClean="0"/>
              <a:t>PDECC</a:t>
            </a:r>
          </a:p>
          <a:p>
            <a:pPr lvl="2"/>
            <a:r>
              <a:rPr lang="en-US" dirty="0" smtClean="0"/>
              <a:t>Usability Testing</a:t>
            </a:r>
          </a:p>
          <a:p>
            <a:pPr lvl="2"/>
            <a:r>
              <a:rPr lang="en-US" dirty="0" smtClean="0"/>
              <a:t>Unit Tests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b="1" dirty="0"/>
              <a:t>Statement of the </a:t>
            </a:r>
            <a:r>
              <a:rPr lang="en-PH" b="1" dirty="0" smtClean="0"/>
              <a:t>Problem</a:t>
            </a:r>
          </a:p>
          <a:p>
            <a:pPr marL="0" indent="0">
              <a:buNone/>
            </a:pPr>
            <a:endParaRPr lang="en-PH" b="1" dirty="0" smtClean="0"/>
          </a:p>
          <a:p>
            <a:pPr marL="0" indent="0"/>
            <a:r>
              <a:rPr lang="en-PH" sz="3200" dirty="0" smtClean="0"/>
              <a:t>What is a possible way of creating a communications system that can easily be deployed during post-disaster scenarios and are cost effective</a:t>
            </a:r>
            <a:endParaRPr lang="en-PH" sz="3200" dirty="0" smtClean="0"/>
          </a:p>
          <a:p>
            <a:pPr marL="0" indent="0"/>
            <a:endParaRPr lang="en-PH" b="1" dirty="0" smtClean="0"/>
          </a:p>
          <a:p>
            <a:pPr marL="0" indent="0"/>
            <a:r>
              <a:rPr lang="en-US" sz="3200" dirty="0" smtClean="0"/>
              <a:t>How </a:t>
            </a:r>
            <a:r>
              <a:rPr lang="en-US" sz="3200" dirty="0" smtClean="0"/>
              <a:t>can the requirements of a post-disaster communication system built on E-Nodes be fulfilled while maintaining the scalability, accessibility and reliability of the network.</a:t>
            </a:r>
            <a:endParaRPr lang="en-PH" sz="3200" dirty="0"/>
          </a:p>
        </p:txBody>
      </p:sp>
    </p:spTree>
    <p:extLst>
      <p:ext uri="{BB962C8B-B14F-4D97-AF65-F5344CB8AC3E}">
        <p14:creationId xmlns="" xmlns:p14="http://schemas.microsoft.com/office/powerpoint/2010/main" val="32493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PH" dirty="0" smtClean="0"/>
              <a:t>4. Outdoor Setup</a:t>
            </a:r>
            <a:endParaRPr lang="en-PH" dirty="0"/>
          </a:p>
        </p:txBody>
      </p:sp>
      <p:pic>
        <p:nvPicPr>
          <p:cNvPr id="1027" name="Picture 3" descr="C:\Users\Tom\Desktop\pic\WP_20160822_12_48_13_P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023609" cy="45070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202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PH" dirty="0" smtClean="0"/>
              <a:t>5. Node 1 Network Setup</a:t>
            </a:r>
            <a:endParaRPr lang="en-PH" dirty="0"/>
          </a:p>
          <a:p>
            <a:endParaRPr lang="en-P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035761"/>
            <a:ext cx="4638675" cy="478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128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PH" dirty="0" smtClean="0"/>
              <a:t>6. </a:t>
            </a:r>
            <a:r>
              <a:rPr lang="en-PH" dirty="0" err="1" smtClean="0"/>
              <a:t>OLSRDd</a:t>
            </a:r>
            <a:endParaRPr lang="en-PH" dirty="0"/>
          </a:p>
          <a:p>
            <a:endParaRPr lang="en-PH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6" y="2209800"/>
            <a:ext cx="8693264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517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PH" dirty="0" smtClean="0"/>
              <a:t>7. ENet2 Access Point</a:t>
            </a:r>
            <a:endParaRPr lang="en-PH" dirty="0"/>
          </a:p>
          <a:p>
            <a:endParaRPr lang="en-PH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2082800"/>
            <a:ext cx="51435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6025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PH" dirty="0" smtClean="0"/>
              <a:t>8. </a:t>
            </a:r>
            <a:r>
              <a:rPr lang="en-PH" dirty="0"/>
              <a:t>ENet2 Access </a:t>
            </a:r>
            <a:r>
              <a:rPr lang="en-PH" dirty="0" smtClean="0"/>
              <a:t>Point </a:t>
            </a:r>
            <a:r>
              <a:rPr lang="en-PH" dirty="0" err="1" smtClean="0"/>
              <a:t>Wifi</a:t>
            </a:r>
            <a:r>
              <a:rPr lang="en-PH" dirty="0" smtClean="0"/>
              <a:t> </a:t>
            </a:r>
            <a:r>
              <a:rPr lang="en-PH" dirty="0" err="1" smtClean="0"/>
              <a:t>Analyzer</a:t>
            </a:r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pic>
        <p:nvPicPr>
          <p:cNvPr id="4098" name="Picture 2" descr="C:\Users\Tom\Desktop\sysaddpics\14088720_10207370340841012_354144903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82800"/>
            <a:ext cx="2686050" cy="4775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43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PH" dirty="0" smtClean="0"/>
              <a:t>9. ENet2 DHCP</a:t>
            </a:r>
            <a:endParaRPr lang="en-PH" dirty="0"/>
          </a:p>
        </p:txBody>
      </p:sp>
      <p:pic>
        <p:nvPicPr>
          <p:cNvPr id="5122" name="Picture 2" descr="C:\Users\Tom\Desktop\sysaddpics\14054763_10207370340761010_108919749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133600"/>
            <a:ext cx="2545557" cy="45254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2706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network-ark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7200" y="1752600"/>
            <a:ext cx="12144375" cy="4857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8153400" cy="990600"/>
          </a:xfrm>
        </p:spPr>
        <p:txBody>
          <a:bodyPr/>
          <a:lstStyle/>
          <a:p>
            <a:pPr algn="ctr"/>
            <a:r>
              <a:rPr lang="en-PH" b="1" dirty="0" smtClean="0"/>
              <a:t>OUTDOOR TESTS</a:t>
            </a:r>
            <a:endParaRPr lang="en-PH" b="1" dirty="0"/>
          </a:p>
        </p:txBody>
      </p:sp>
    </p:spTree>
    <p:extLst>
      <p:ext uri="{BB962C8B-B14F-4D97-AF65-F5344CB8AC3E}">
        <p14:creationId xmlns="" xmlns:p14="http://schemas.microsoft.com/office/powerpoint/2010/main" val="33539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5" name="Content Placeholder 4" descr="20161128_18175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3505200"/>
            <a:ext cx="5334000" cy="3000375"/>
          </a:xfrm>
        </p:spPr>
      </p:pic>
      <p:pic>
        <p:nvPicPr>
          <p:cNvPr id="74754" name="Picture 2" descr="C:\Users\Benjo\Desktop\Test GPS\20161208_0713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044017" y="2728383"/>
            <a:ext cx="4809066" cy="2705100"/>
          </a:xfrm>
          <a:prstGeom prst="rect">
            <a:avLst/>
          </a:prstGeom>
          <a:noFill/>
        </p:spPr>
      </p:pic>
      <p:pic>
        <p:nvPicPr>
          <p:cNvPr id="6" name="Picture 5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371600"/>
            <a:ext cx="4648200" cy="260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Figure </a:t>
            </a:r>
            <a:r>
              <a:rPr lang="en-PH" sz="2600" dirty="0" smtClean="0"/>
              <a:t>1. Range of Camera Share (Device-Node-Device) </a:t>
            </a:r>
            <a:endParaRPr lang="en-PH" sz="2600" dirty="0"/>
          </a:p>
          <a:p>
            <a:pPr marL="0" indent="0">
              <a:buNone/>
            </a:pPr>
            <a:endParaRPr lang="en-PH" sz="2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2057400"/>
            <a:ext cx="3638550" cy="491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114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82000" cy="4495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PH" sz="3800" b="1" dirty="0" smtClean="0"/>
              <a:t>Main Objectives</a:t>
            </a:r>
            <a:endParaRPr lang="en-PH" sz="3800" b="1" dirty="0" smtClean="0"/>
          </a:p>
          <a:p>
            <a:pPr marL="0" indent="0"/>
            <a:endParaRPr lang="en-PH" sz="3800" b="1" dirty="0" smtClean="0"/>
          </a:p>
          <a:p>
            <a:pPr marL="0" indent="0"/>
            <a:r>
              <a:rPr lang="en-US" sz="4400" dirty="0" smtClean="0"/>
              <a:t>This study aims to find a cost efficient and easily deployable method to improve the communication among users of Wi-Fi capable mobile devices who are situated in a place where there is no currently available network infrastructure to connect to</a:t>
            </a:r>
            <a:r>
              <a:rPr lang="en-US" sz="4400" dirty="0" smtClean="0"/>
              <a:t>.</a:t>
            </a:r>
          </a:p>
          <a:p>
            <a:pPr marL="0" indent="0"/>
            <a:endParaRPr lang="en-PH" sz="4400" b="1" dirty="0"/>
          </a:p>
          <a:p>
            <a:pPr marL="0" indent="0"/>
            <a:r>
              <a:rPr lang="en-PH" sz="4400" dirty="0" smtClean="0"/>
              <a:t>Is the i</a:t>
            </a:r>
            <a:r>
              <a:rPr lang="en-PH" sz="4400" dirty="0" smtClean="0"/>
              <a:t>mplementation </a:t>
            </a:r>
            <a:r>
              <a:rPr lang="en-PH" sz="4400" dirty="0"/>
              <a:t>of distributed databases in Raspberry </a:t>
            </a:r>
            <a:r>
              <a:rPr lang="en-PH" sz="4400" dirty="0" err="1"/>
              <a:t>Pis</a:t>
            </a:r>
            <a:r>
              <a:rPr lang="en-PH" sz="4400" dirty="0"/>
              <a:t> is an effective method to create an easily implemented and scalable emergency wireless mesh communications network.</a:t>
            </a:r>
          </a:p>
          <a:p>
            <a:pPr marL="0" indent="0">
              <a:buNone/>
            </a:pPr>
            <a:r>
              <a:rPr lang="en-PH" sz="3200" dirty="0"/>
              <a:t/>
            </a:r>
            <a:br>
              <a:rPr lang="en-PH" sz="3200" dirty="0"/>
            </a:br>
            <a:endParaRPr lang="en-PH" sz="3200" dirty="0"/>
          </a:p>
        </p:txBody>
      </p:sp>
    </p:spTree>
    <p:extLst>
      <p:ext uri="{BB962C8B-B14F-4D97-AF65-F5344CB8AC3E}">
        <p14:creationId xmlns="" xmlns:p14="http://schemas.microsoft.com/office/powerpoint/2010/main" val="18372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Figure </a:t>
            </a:r>
            <a:r>
              <a:rPr lang="en-PH" sz="3200" dirty="0" smtClean="0"/>
              <a:t>2. Figure 1 Actual Picture</a:t>
            </a:r>
            <a:endParaRPr lang="en-PH" sz="3200" dirty="0"/>
          </a:p>
          <a:p>
            <a:pPr marL="0" indent="0">
              <a:buNone/>
            </a:pPr>
            <a:endParaRPr lang="en-PH" sz="3200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8194" name="Picture 2" descr="C:\Users\Tom\Desktop\sysaddpics\14081388_10207370342401051_943025209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32000"/>
            <a:ext cx="2911078" cy="5175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8907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Figure </a:t>
            </a:r>
            <a:r>
              <a:rPr lang="en-US" sz="2800" dirty="0" smtClean="0"/>
              <a:t>3</a:t>
            </a:r>
            <a:r>
              <a:rPr lang="en-PH" sz="2800" dirty="0" smtClean="0"/>
              <a:t>. </a:t>
            </a:r>
            <a:r>
              <a:rPr lang="en-PH" sz="2800" dirty="0"/>
              <a:t>Figure </a:t>
            </a:r>
            <a:r>
              <a:rPr lang="en-PH" sz="2800" dirty="0" smtClean="0"/>
              <a:t>2 Relative from Other Viewer</a:t>
            </a:r>
            <a:endParaRPr lang="en-PH" sz="2800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24776"/>
            <a:ext cx="2721209" cy="483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893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 smtClean="0"/>
              <a:t>Figure 4. Range of Voice Call (DND)</a:t>
            </a:r>
            <a:endParaRPr lang="en-PH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33" y="2057400"/>
            <a:ext cx="4644696" cy="491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49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Figure </a:t>
            </a:r>
            <a:r>
              <a:rPr lang="en-PH" dirty="0" smtClean="0"/>
              <a:t>5. </a:t>
            </a:r>
            <a:r>
              <a:rPr lang="en-PH" dirty="0"/>
              <a:t>Range of Voice Call (</a:t>
            </a:r>
            <a:r>
              <a:rPr lang="en-PH" dirty="0" smtClean="0"/>
              <a:t>DNND</a:t>
            </a:r>
            <a:r>
              <a:rPr lang="en-PH" dirty="0"/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69701"/>
            <a:ext cx="4730609" cy="480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23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 smtClean="0"/>
              <a:t>Figure 6. Figure 5 Actual Photo </a:t>
            </a:r>
            <a:endParaRPr lang="en-PH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09422"/>
            <a:ext cx="8382000" cy="470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318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8153400" cy="990600"/>
          </a:xfrm>
        </p:spPr>
        <p:txBody>
          <a:bodyPr/>
          <a:lstStyle/>
          <a:p>
            <a:pPr algn="ctr"/>
            <a:r>
              <a:rPr lang="en-PH" dirty="0" smtClean="0"/>
              <a:t>LIVE DEMONSTRATION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PH" dirty="0" smtClean="0"/>
          </a:p>
          <a:p>
            <a:pPr algn="ctr"/>
            <a:endParaRPr lang="en-PH" dirty="0"/>
          </a:p>
        </p:txBody>
      </p:sp>
    </p:spTree>
    <p:extLst>
      <p:ext uri="{BB962C8B-B14F-4D97-AF65-F5344CB8AC3E}">
        <p14:creationId xmlns="" xmlns:p14="http://schemas.microsoft.com/office/powerpoint/2010/main" val="25104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Maximum Effective Range of 380 (Open Space)</a:t>
            </a:r>
          </a:p>
          <a:p>
            <a:r>
              <a:rPr lang="en-US" dirty="0" smtClean="0"/>
              <a:t>There </a:t>
            </a:r>
            <a:r>
              <a:rPr lang="en-US" dirty="0" smtClean="0"/>
              <a:t>is a significant drop in the throughput values after the 300m mark.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Three Raspberry </a:t>
            </a:r>
            <a:r>
              <a:rPr lang="en-US" dirty="0" err="1" smtClean="0"/>
              <a:t>Pis</a:t>
            </a:r>
            <a:r>
              <a:rPr lang="en-US" dirty="0" smtClean="0"/>
              <a:t> were able to connect to each other forming a small WMN</a:t>
            </a:r>
            <a:r>
              <a:rPr lang="en-US" dirty="0" smtClean="0"/>
              <a:t>. The performance and range shows that is a viable option of deploying an emergency network. It is also cost efficient.</a:t>
            </a:r>
          </a:p>
          <a:p>
            <a:endParaRPr lang="en-US" dirty="0" smtClean="0"/>
          </a:p>
          <a:p>
            <a:r>
              <a:rPr lang="en-US" dirty="0" smtClean="0"/>
              <a:t>The concept of applying distributed database fulfills all the requirements of an emergency communication system but it is more advisable for mesh nodes with more memory.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For further validation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dirty="0" smtClean="0"/>
              <a:t>Test </a:t>
            </a:r>
            <a:r>
              <a:rPr lang="en-PH" dirty="0" smtClean="0"/>
              <a:t>Cases</a:t>
            </a:r>
            <a:endParaRPr lang="en-PH" dirty="0" smtClean="0"/>
          </a:p>
          <a:p>
            <a:pPr lvl="1"/>
            <a:r>
              <a:rPr lang="en-PH" dirty="0" smtClean="0"/>
              <a:t>Different Mobile </a:t>
            </a:r>
            <a:r>
              <a:rPr lang="en-PH" dirty="0" smtClean="0"/>
              <a:t>Devices (also backwards compatibility)</a:t>
            </a:r>
            <a:endParaRPr lang="en-PH" dirty="0" smtClean="0"/>
          </a:p>
          <a:p>
            <a:pPr lvl="1"/>
            <a:r>
              <a:rPr lang="en-PH" dirty="0" smtClean="0"/>
              <a:t>Different Routing Protocols (BATMAN/Babel/OLSR/AODV)</a:t>
            </a:r>
          </a:p>
          <a:p>
            <a:pPr lvl="1"/>
            <a:r>
              <a:rPr lang="en-PH" dirty="0" smtClean="0"/>
              <a:t>Multi-hop Routing (For scalability)</a:t>
            </a:r>
            <a:endParaRPr lang="en-PH" dirty="0"/>
          </a:p>
          <a:p>
            <a:r>
              <a:rPr lang="en-PH" dirty="0" smtClean="0"/>
              <a:t>Simulated Environment:</a:t>
            </a:r>
          </a:p>
          <a:p>
            <a:pPr lvl="1"/>
            <a:r>
              <a:rPr lang="en-PH" dirty="0" smtClean="0"/>
              <a:t>Forest / Variable Elevation / Levelled Areas</a:t>
            </a:r>
            <a:endParaRPr lang="en-PH" dirty="0"/>
          </a:p>
          <a:p>
            <a:pPr lvl="1"/>
            <a:r>
              <a:rPr lang="en-PH" dirty="0" smtClean="0"/>
              <a:t>With both Sunny / Rainy conditions</a:t>
            </a:r>
          </a:p>
        </p:txBody>
      </p:sp>
    </p:spTree>
    <p:extLst>
      <p:ext uri="{BB962C8B-B14F-4D97-AF65-F5344CB8AC3E}">
        <p14:creationId xmlns="" xmlns:p14="http://schemas.microsoft.com/office/powerpoint/2010/main" val="23060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Recommendations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495800"/>
          </a:xfrm>
        </p:spPr>
        <p:txBody>
          <a:bodyPr>
            <a:normAutofit fontScale="92500" lnSpcReduction="10000"/>
          </a:bodyPr>
          <a:lstStyle/>
          <a:p>
            <a:r>
              <a:rPr lang="en-PH" sz="2800" dirty="0" smtClean="0"/>
              <a:t>There could be cheaper alternatives to Raspberry Pi 3</a:t>
            </a:r>
          </a:p>
          <a:p>
            <a:endParaRPr lang="en-PH" sz="2800" dirty="0" smtClean="0"/>
          </a:p>
          <a:p>
            <a:r>
              <a:rPr lang="en-PH" sz="2800" dirty="0" smtClean="0"/>
              <a:t>Improve and add more functionalities to the PDECS</a:t>
            </a:r>
            <a:endParaRPr lang="en-PH" sz="2800" dirty="0" smtClean="0"/>
          </a:p>
          <a:p>
            <a:endParaRPr lang="en-PH" sz="2800" dirty="0"/>
          </a:p>
          <a:p>
            <a:r>
              <a:rPr lang="en-PH" sz="2800" dirty="0" smtClean="0"/>
              <a:t>Test different Wi-Fi components based on:</a:t>
            </a:r>
          </a:p>
          <a:p>
            <a:pPr lvl="1"/>
            <a:r>
              <a:rPr lang="en-PH" sz="2500" dirty="0" smtClean="0"/>
              <a:t>Power</a:t>
            </a:r>
            <a:endParaRPr lang="en-PH" sz="2500" dirty="0" smtClean="0"/>
          </a:p>
          <a:p>
            <a:pPr lvl="1"/>
            <a:r>
              <a:rPr lang="en-PH" sz="2500" dirty="0" smtClean="0"/>
              <a:t>Antennae size</a:t>
            </a:r>
            <a:endParaRPr lang="en-PH" sz="2500" dirty="0" smtClean="0"/>
          </a:p>
          <a:p>
            <a:pPr lvl="1"/>
            <a:r>
              <a:rPr lang="en-PH" sz="2500" dirty="0" smtClean="0"/>
              <a:t>Price</a:t>
            </a:r>
          </a:p>
          <a:p>
            <a:r>
              <a:rPr lang="en-PH" sz="2800" dirty="0" smtClean="0"/>
              <a:t>Create a case that will protect it from the elements taking into consideration the heat management and signal blocking</a:t>
            </a:r>
            <a:endParaRPr lang="en-PH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33272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PH" b="1" dirty="0" smtClean="0"/>
              <a:t>Specific Objectives</a:t>
            </a:r>
          </a:p>
          <a:p>
            <a:r>
              <a:rPr lang="en-PH" dirty="0" smtClean="0"/>
              <a:t>To </a:t>
            </a:r>
            <a:r>
              <a:rPr lang="en-PH" dirty="0"/>
              <a:t>connect multiple microcomputers as intermediary nodes of a mesh network; </a:t>
            </a:r>
          </a:p>
          <a:p>
            <a:r>
              <a:rPr lang="en-PH" dirty="0" smtClean="0"/>
              <a:t>To </a:t>
            </a:r>
            <a:r>
              <a:rPr lang="en-PH" dirty="0"/>
              <a:t>connect mobile devices to the nodes of the network; </a:t>
            </a:r>
          </a:p>
          <a:p>
            <a:r>
              <a:rPr lang="en-PH" dirty="0" smtClean="0"/>
              <a:t>To </a:t>
            </a:r>
            <a:r>
              <a:rPr lang="en-PH" dirty="0"/>
              <a:t>enable data transfer between nodes; </a:t>
            </a:r>
          </a:p>
          <a:p>
            <a:r>
              <a:rPr lang="en-PH" dirty="0" smtClean="0"/>
              <a:t>To </a:t>
            </a:r>
            <a:r>
              <a:rPr lang="en-PH" dirty="0"/>
              <a:t>relay a message to and from endpoints of the network (smartphones); </a:t>
            </a:r>
          </a:p>
          <a:p>
            <a:r>
              <a:rPr lang="en-PH" dirty="0" smtClean="0"/>
              <a:t>To </a:t>
            </a:r>
            <a:r>
              <a:rPr lang="en-PH" dirty="0"/>
              <a:t>enable the network nodes to automatically detect and connect to nearby nodes;</a:t>
            </a:r>
          </a:p>
          <a:p>
            <a:r>
              <a:rPr lang="en-PH" dirty="0" smtClean="0"/>
              <a:t>To </a:t>
            </a:r>
            <a:r>
              <a:rPr lang="en-PH" dirty="0"/>
              <a:t>design a software solution that will effectively comply with the needs of disaster recovery personnel</a:t>
            </a:r>
            <a:r>
              <a:rPr lang="en-PH" dirty="0" smtClean="0"/>
              <a:t>;</a:t>
            </a:r>
          </a:p>
          <a:p>
            <a:r>
              <a:rPr lang="en-US" dirty="0" smtClean="0"/>
              <a:t>To design and develop </a:t>
            </a:r>
            <a:r>
              <a:rPr lang="en-US" dirty="0" smtClean="0"/>
              <a:t>a web application that will be hosted on the microcontrollers that has basic chat functions and mapping services;</a:t>
            </a:r>
            <a:endParaRPr lang="en-PH" dirty="0"/>
          </a:p>
          <a:p>
            <a:r>
              <a:rPr lang="en-PH" dirty="0" smtClean="0"/>
              <a:t>To </a:t>
            </a:r>
            <a:r>
              <a:rPr lang="en-PH" dirty="0"/>
              <a:t>create a solution that will be cost effective</a:t>
            </a:r>
            <a:r>
              <a:rPr lang="en-PH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5812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Recommendations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H" dirty="0" smtClean="0"/>
              <a:t>Research the optimal deployment method and best antennae type for that method (Sector </a:t>
            </a:r>
            <a:r>
              <a:rPr lang="en-PH" dirty="0" err="1" smtClean="0"/>
              <a:t>vs</a:t>
            </a:r>
            <a:r>
              <a:rPr lang="en-PH" dirty="0" smtClean="0"/>
              <a:t> Omni-Directional</a:t>
            </a:r>
            <a:r>
              <a:rPr lang="en-PH" dirty="0" smtClean="0"/>
              <a:t>)</a:t>
            </a:r>
          </a:p>
          <a:p>
            <a:endParaRPr lang="en-PH" dirty="0" smtClean="0"/>
          </a:p>
          <a:p>
            <a:r>
              <a:rPr lang="en-PH" dirty="0" smtClean="0"/>
              <a:t>Optimization of the Distributed Database</a:t>
            </a:r>
            <a:endParaRPr lang="en-PH" dirty="0" smtClean="0"/>
          </a:p>
          <a:p>
            <a:endParaRPr lang="en-PH" dirty="0"/>
          </a:p>
          <a:p>
            <a:r>
              <a:rPr lang="en-PH" dirty="0" smtClean="0"/>
              <a:t>Try to integrate a Positioning </a:t>
            </a:r>
            <a:r>
              <a:rPr lang="en-PH" dirty="0" smtClean="0"/>
              <a:t>System (GPS)</a:t>
            </a:r>
            <a:endParaRPr lang="en-PH" dirty="0" smtClean="0"/>
          </a:p>
          <a:p>
            <a:endParaRPr lang="en-PH" dirty="0"/>
          </a:p>
          <a:p>
            <a:r>
              <a:rPr lang="en-PH" dirty="0" smtClean="0"/>
              <a:t>Minimize Power Consumption</a:t>
            </a:r>
          </a:p>
          <a:p>
            <a:pPr lvl="2"/>
            <a:r>
              <a:rPr lang="en-PH" dirty="0" smtClean="0"/>
              <a:t>By reducing consumption in software / hardware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4214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Bourque B. (2015). </a:t>
            </a:r>
            <a:r>
              <a:rPr lang="en-US" dirty="0" err="1" smtClean="0"/>
              <a:t>Arduino</a:t>
            </a:r>
            <a:r>
              <a:rPr lang="en-US" dirty="0" smtClean="0"/>
              <a:t> vs. Raspberry Pi: Mortal Enemies, or Best Friends? Retrieved on March 10, 2016/ </a:t>
            </a:r>
            <a:r>
              <a:rPr lang="en-US" dirty="0" smtClean="0">
                <a:hlinkClick r:id="rId2" tooltip="http://www.digitaltrends.com/computing/arduino-vs-raspberry-pi/"/>
              </a:rPr>
              <a:t>http://www.digitaltrends.com/computing/arduino-vs-raspberry-pi/</a:t>
            </a:r>
            <a:endParaRPr lang="en-US" dirty="0" smtClean="0"/>
          </a:p>
          <a:p>
            <a:r>
              <a:rPr lang="en-US" dirty="0" smtClean="0"/>
              <a:t>Schmidt A., </a:t>
            </a:r>
            <a:r>
              <a:rPr lang="en-US" dirty="0" err="1" smtClean="0"/>
              <a:t>Häkkilä</a:t>
            </a:r>
            <a:r>
              <a:rPr lang="en-US" dirty="0" smtClean="0"/>
              <a:t> J., </a:t>
            </a:r>
            <a:r>
              <a:rPr lang="en-US" dirty="0" err="1" smtClean="0"/>
              <a:t>Rukzio</a:t>
            </a:r>
            <a:r>
              <a:rPr lang="en-US" dirty="0" smtClean="0"/>
              <a:t> E., </a:t>
            </a:r>
            <a:r>
              <a:rPr lang="en-US" dirty="0" err="1" smtClean="0"/>
              <a:t>Atterer</a:t>
            </a:r>
            <a:r>
              <a:rPr lang="en-US" dirty="0" smtClean="0"/>
              <a:t> R. (2006). Mobile Phones as Tool to Increase Communication and Location Awareness of Users. Retrieved on August 10, 2016/</a:t>
            </a:r>
            <a:r>
              <a:rPr lang="en-US" dirty="0" smtClean="0">
                <a:hlinkClick r:id="rId3" tooltip="https://www.medien.ifi.lmu.de/pubdb/publications/pub/schmidt2006ieemobility/schmidt2006ieemobility.pdf"/>
              </a:rPr>
              <a:t>https://www.medien.ifi.lmu.de/pubdb/publications/pub/schmidt2006ieemobility/schmidt2006ieemobility.pdf</a:t>
            </a:r>
            <a:endParaRPr lang="en-US" dirty="0" smtClean="0"/>
          </a:p>
          <a:p>
            <a:r>
              <a:rPr lang="en-US" dirty="0" err="1" smtClean="0"/>
              <a:t>Krag</a:t>
            </a:r>
            <a:r>
              <a:rPr lang="en-US" dirty="0" smtClean="0"/>
              <a:t> T., </a:t>
            </a:r>
            <a:r>
              <a:rPr lang="en-US" dirty="0" err="1" smtClean="0"/>
              <a:t>Büettrich</a:t>
            </a:r>
            <a:r>
              <a:rPr lang="en-US" dirty="0" smtClean="0"/>
              <a:t> S. (2004). Wireless Mesh Networking. Retrieved on March 10, 2016/ </a:t>
            </a:r>
            <a:r>
              <a:rPr lang="en-US" dirty="0" smtClean="0">
                <a:hlinkClick r:id="rId4" tooltip="http://archive.oreilly.com/pub/a/wireless/2004/01/22/wirelessmesh.html"/>
              </a:rPr>
              <a:t>http://archive.oreilly.com/pub/a/wireless/2004/01/22/wirelessmesh.html</a:t>
            </a:r>
            <a:endParaRPr lang="en-US" dirty="0" smtClean="0"/>
          </a:p>
          <a:p>
            <a:r>
              <a:rPr lang="en-US" dirty="0" err="1" smtClean="0"/>
              <a:t>Ciarlone</a:t>
            </a:r>
            <a:r>
              <a:rPr lang="en-US" dirty="0" smtClean="0"/>
              <a:t> J. (2015). Wireless Mesh Networking: Recommended Maximum Distances. Retrieved on March 20, 2016/ </a:t>
            </a:r>
            <a:r>
              <a:rPr lang="en-US" dirty="0" smtClean="0">
                <a:hlinkClick r:id="rId5" tooltip="http://info.hummingbirdnetworks.com/blog/wireless-mesh-networking-recommended-maximum-distances"/>
              </a:rPr>
              <a:t>http://info.hummingbirdnetworks.com/blog/wireless-mesh-networking-recommended-maximum-distances</a:t>
            </a:r>
            <a:endParaRPr lang="en-US" dirty="0" smtClean="0"/>
          </a:p>
          <a:p>
            <a:r>
              <a:rPr lang="en-US" dirty="0" err="1" smtClean="0"/>
              <a:t>Ishfaq</a:t>
            </a:r>
            <a:r>
              <a:rPr lang="en-US" dirty="0" smtClean="0"/>
              <a:t> M. (2014). Comparative Analysis of Ad Hoc Routing Protocols in Wireless Mesh Network Environment. Retrieved on March 20, 2016/ </a:t>
            </a:r>
            <a:r>
              <a:rPr lang="en-US" dirty="0" smtClean="0">
                <a:hlinkClick r:id="rId6" tooltip="http://www.idosi.org/wasj/wasj29(3)14/14.pdf"/>
              </a:rPr>
              <a:t>http://www.idosi.org/wasj/wasj29(3)14/14.pdf</a:t>
            </a:r>
            <a:endParaRPr lang="en-US" dirty="0" smtClean="0"/>
          </a:p>
          <a:p>
            <a:r>
              <a:rPr lang="en-US" dirty="0" smtClean="0"/>
              <a:t>GSMA Intelligence (2014).Country Overview: Philippines Growth through innovation. Retrieved on March 20, 2016/ </a:t>
            </a:r>
            <a:r>
              <a:rPr lang="en-US" dirty="0" smtClean="0">
                <a:hlinkClick r:id="rId7" tooltip="https://www.gsmaintelligence.com/research/?file=141201-philippines.pdf&amp;download"/>
              </a:rPr>
              <a:t>https://www.gsmaintelligence.com/research/?file=141201-philippines.pdf&amp;download</a:t>
            </a:r>
            <a:endParaRPr lang="en-US" dirty="0" smtClean="0"/>
          </a:p>
          <a:p>
            <a:r>
              <a:rPr lang="en-US" dirty="0" smtClean="0"/>
              <a:t>Project Byzantium (2011). Retrieved on July 23, 2016/ </a:t>
            </a:r>
            <a:r>
              <a:rPr lang="en-US" dirty="0" smtClean="0">
                <a:hlinkClick r:id="rId8" tooltip="http://project-byzantium.org/"/>
              </a:rPr>
              <a:t>http://project-byzantium.org/</a:t>
            </a:r>
            <a:endParaRPr lang="en-US" dirty="0" smtClean="0"/>
          </a:p>
          <a:p>
            <a:r>
              <a:rPr lang="en-US" dirty="0" smtClean="0"/>
              <a:t>Woodford C. (2016). How </a:t>
            </a:r>
            <a:r>
              <a:rPr lang="en-US" dirty="0" err="1" smtClean="0"/>
              <a:t>Cellphones</a:t>
            </a:r>
            <a:r>
              <a:rPr lang="en-US" dirty="0" smtClean="0"/>
              <a:t> Work. Retrieved on July 10, 2016/ </a:t>
            </a:r>
            <a:r>
              <a:rPr lang="en-US" dirty="0" smtClean="0">
                <a:hlinkClick r:id="rId9" tooltip="http://www.explainthatstuff.com/cellphones.html"/>
              </a:rPr>
              <a:t>http://www.explainthatstuff.com/cellphones.html</a:t>
            </a:r>
            <a:endParaRPr lang="en-US" dirty="0" smtClean="0"/>
          </a:p>
          <a:p>
            <a:r>
              <a:rPr lang="en-US" dirty="0" smtClean="0"/>
              <a:t>Mullen J. (2013). Super Typhoon </a:t>
            </a:r>
            <a:r>
              <a:rPr lang="en-US" dirty="0" err="1" smtClean="0"/>
              <a:t>Haiyan</a:t>
            </a:r>
            <a:r>
              <a:rPr lang="en-US" dirty="0" smtClean="0"/>
              <a:t>, One of Strongest Storms Ever, Hits Central Philippines. Retrieved on March 9, 2016/ </a:t>
            </a:r>
            <a:r>
              <a:rPr lang="en-US" dirty="0" smtClean="0">
                <a:hlinkClick r:id="rId10" tooltip="http://edition.cnn.com/2013/11/07/world/asia/philippines-typhoon-haiyan/"/>
              </a:rPr>
              <a:t>http://edition.cnn.com/2013/11/07/world/asia/philippines-typhoon-haiyan/</a:t>
            </a:r>
            <a:endParaRPr lang="en-US" dirty="0" smtClean="0"/>
          </a:p>
          <a:p>
            <a:r>
              <a:rPr lang="en-US" dirty="0" smtClean="0"/>
              <a:t>Roberts E. (December 2006). RISC Architecture. Retrieved August 19, 2016/ </a:t>
            </a:r>
            <a:r>
              <a:rPr lang="en-US" dirty="0" smtClean="0">
                <a:hlinkClick r:id="rId11" tooltip="https://cs.stanford.edu/people/eroberts/courses/soco/projects/risc/whatis/index.html"/>
              </a:rPr>
              <a:t>https://cs.stanford.edu/people/eroberts/courses/soco/projects/risc/whatis/index.html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Kozierok</a:t>
            </a:r>
            <a:r>
              <a:rPr lang="en-US" dirty="0" smtClean="0"/>
              <a:t> C., 2005, The TCP/IP Guide, </a:t>
            </a:r>
            <a:r>
              <a:rPr lang="en-US" dirty="0" smtClean="0">
                <a:hlinkClick r:id="rId2" tooltip="http://www.tcpipguide.com/free/t_OverviewOfKeyRoutingProtocolConceptsArchitecturesP.htm"/>
              </a:rPr>
              <a:t>http://www.tcpipguide.com/free/t_OverviewOfKeyRoutingProtocolConceptsArchitecturesP.htm</a:t>
            </a:r>
            <a:r>
              <a:rPr lang="en-US" dirty="0" smtClean="0"/>
              <a:t>. Retrieved August 16, 2016.</a:t>
            </a:r>
          </a:p>
          <a:p>
            <a:r>
              <a:rPr lang="en-US" dirty="0" smtClean="0"/>
              <a:t>Perkins &amp; Royer, 2003, </a:t>
            </a:r>
            <a:r>
              <a:rPr lang="en-US" dirty="0" smtClean="0">
                <a:hlinkClick r:id="rId3" tooltip="https://www.cs.cornell.edu/people/egs/615/aodv.pdf"/>
              </a:rPr>
              <a:t>https://www.cs.cornell.edu/people/egs/615/aodv.pdf</a:t>
            </a:r>
            <a:r>
              <a:rPr lang="en-US" dirty="0" smtClean="0"/>
              <a:t>, Retrieved August 16, 2016.</a:t>
            </a:r>
          </a:p>
          <a:p>
            <a:r>
              <a:rPr lang="en-US" dirty="0" smtClean="0"/>
              <a:t>Cisco Networking Academy, 2014 </a:t>
            </a:r>
            <a:r>
              <a:rPr lang="en-US" dirty="0" smtClean="0">
                <a:hlinkClick r:id="rId4" tooltip="http://www.ciscopress.com/articles/article.asp?p=2180210&amp;seqNum=4"/>
              </a:rPr>
              <a:t>http://www.ciscopress.com/articles/article.asp?p=2180210&amp;seqNum=4</a:t>
            </a:r>
            <a:r>
              <a:rPr lang="en-US" dirty="0" smtClean="0"/>
              <a:t>, Retrieved August 16, 2016.</a:t>
            </a:r>
          </a:p>
          <a:p>
            <a:r>
              <a:rPr lang="en-US" dirty="0" smtClean="0"/>
              <a:t>Thomas J., 2008 </a:t>
            </a:r>
            <a:r>
              <a:rPr lang="en-US" dirty="0" smtClean="0">
                <a:hlinkClick r:id="rId5" tooltip="http://www.omnisecu.com/cisco-certified-network-associate-ccna/introduction-to-link-state-routing-protocols.php"/>
              </a:rPr>
              <a:t>http://www.omnisecu.com/cisco-certified-network-associate-ccna/introduction-to-link-state-routing-protocols.php</a:t>
            </a:r>
            <a:r>
              <a:rPr lang="en-US" dirty="0" smtClean="0"/>
              <a:t>, Retrieved August 17, 2016.</a:t>
            </a:r>
          </a:p>
          <a:p>
            <a:r>
              <a:rPr lang="en-US" dirty="0" err="1" smtClean="0"/>
              <a:t>Alberghetti</a:t>
            </a:r>
            <a:r>
              <a:rPr lang="en-US" dirty="0" smtClean="0"/>
              <a:t>, D, 2015 </a:t>
            </a:r>
            <a:r>
              <a:rPr lang="en-US" dirty="0" smtClean="0">
                <a:hlinkClick r:id="rId6" tooltip="http://www.danscourses.com/CCNA-2/link-state-routing-protocols.html"/>
              </a:rPr>
              <a:t>http://www.danscourses.com/CCNA-2/link-state-routing-protocols.html</a:t>
            </a:r>
            <a:r>
              <a:rPr lang="en-US" dirty="0" smtClean="0"/>
              <a:t>, Retrieved August 17, 2016.</a:t>
            </a:r>
          </a:p>
          <a:p>
            <a:r>
              <a:rPr lang="en-US" dirty="0" smtClean="0"/>
              <a:t>Clausen T, </a:t>
            </a:r>
            <a:r>
              <a:rPr lang="en-US" dirty="0" err="1" smtClean="0"/>
              <a:t>Jacquet</a:t>
            </a:r>
            <a:r>
              <a:rPr lang="en-US" dirty="0" smtClean="0"/>
              <a:t> P., 2003 </a:t>
            </a:r>
            <a:r>
              <a:rPr lang="en-US" dirty="0" smtClean="0">
                <a:hlinkClick r:id="rId7" tooltip="https://www.ietf.org/rfc/rfc3626.txt"/>
              </a:rPr>
              <a:t>https://www.ietf.org/rfc/rfc3626.txt</a:t>
            </a:r>
            <a:r>
              <a:rPr lang="en-US" dirty="0" smtClean="0"/>
              <a:t>, Retrieved August 17, 2016</a:t>
            </a:r>
          </a:p>
          <a:p>
            <a:r>
              <a:rPr lang="en-US" dirty="0" err="1" smtClean="0"/>
              <a:t>Chroboczek</a:t>
            </a:r>
            <a:r>
              <a:rPr lang="en-US" dirty="0" smtClean="0"/>
              <a:t> J, April 2011, </a:t>
            </a:r>
            <a:r>
              <a:rPr lang="en-US" dirty="0" smtClean="0">
                <a:hlinkClick r:id="rId8" tooltip="https://tools.ietf.org/html/rfc6126"/>
              </a:rPr>
              <a:t>https://tools.ietf.org/html/rfc6126</a:t>
            </a:r>
            <a:r>
              <a:rPr lang="en-US" dirty="0" smtClean="0"/>
              <a:t>, Retrieved August 17,2016.</a:t>
            </a:r>
          </a:p>
          <a:p>
            <a:r>
              <a:rPr lang="en-US" dirty="0" err="1" smtClean="0"/>
              <a:t>Vinas</a:t>
            </a:r>
            <a:r>
              <a:rPr lang="en-US" dirty="0" smtClean="0"/>
              <a:t> R. B., </a:t>
            </a:r>
            <a:r>
              <a:rPr lang="en-US" dirty="0" err="1" smtClean="0"/>
              <a:t>Terren</a:t>
            </a:r>
            <a:r>
              <a:rPr lang="en-US" dirty="0" smtClean="0"/>
              <a:t> D. R., Neumann A., Lopez E., September 12, 2012, Evaluation of Dynamic Routing Protocols on Realistic Wireless Topologies, </a:t>
            </a:r>
            <a:r>
              <a:rPr lang="en-US" dirty="0" smtClean="0">
                <a:hlinkClick r:id="rId9" tooltip="http://www.bmx6.net/attachments/129/master_thesis__evaluation.pdf"/>
              </a:rPr>
              <a:t>http://www.bmx6.net/attachments/129/master_thesis__evaluation.pdf</a:t>
            </a:r>
            <a:r>
              <a:rPr lang="en-US" dirty="0" smtClean="0"/>
              <a:t>, Retrieved August 17, 2016.</a:t>
            </a:r>
          </a:p>
          <a:p>
            <a:r>
              <a:rPr lang="en-US" dirty="0" err="1" smtClean="0"/>
              <a:t>Kinter</a:t>
            </a:r>
            <a:r>
              <a:rPr lang="en-US" dirty="0" smtClean="0"/>
              <a:t> J., January 2010, </a:t>
            </a:r>
            <a:r>
              <a:rPr lang="en-US" dirty="0" smtClean="0">
                <a:hlinkClick r:id="rId10" tooltip="http://www.broadband-hamnet.org/"/>
              </a:rPr>
              <a:t>http://www.broadband-hamnet.org/</a:t>
            </a:r>
            <a:r>
              <a:rPr lang="en-US" dirty="0" smtClean="0"/>
              <a:t>. Retrieved August 17, 2016.</a:t>
            </a:r>
          </a:p>
          <a:p>
            <a:r>
              <a:rPr lang="en-US" dirty="0" smtClean="0"/>
              <a:t>Smith C., May 2016, HSMM-Pi, </a:t>
            </a:r>
            <a:r>
              <a:rPr lang="en-US" dirty="0" smtClean="0">
                <a:hlinkClick r:id="rId11" tooltip="https://github.com/urlgrey/hsmm-pi"/>
              </a:rPr>
              <a:t>https://github.com/urlgrey/hsmm-pi</a:t>
            </a:r>
            <a:r>
              <a:rPr lang="en-US" dirty="0" smtClean="0"/>
              <a:t>, Retrieved August 18,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Open Technology Institute, </a:t>
            </a:r>
            <a:r>
              <a:rPr lang="en-US" dirty="0" smtClean="0">
                <a:hlinkClick r:id="rId2" tooltip="https://commotionwireless.net/contact/"/>
              </a:rPr>
              <a:t>https://commotionwireless.net/contact/</a:t>
            </a:r>
            <a:r>
              <a:rPr lang="en-US" dirty="0" smtClean="0"/>
              <a:t>, Retrieved August 18, 2016</a:t>
            </a:r>
          </a:p>
          <a:p>
            <a:r>
              <a:rPr lang="en-US" dirty="0" smtClean="0"/>
              <a:t>Dye M, McDonald R, </a:t>
            </a:r>
            <a:r>
              <a:rPr lang="en-US" dirty="0" err="1" smtClean="0"/>
              <a:t>Rufi</a:t>
            </a:r>
            <a:r>
              <a:rPr lang="en-US" dirty="0" smtClean="0"/>
              <a:t> A, 2008, Network Fundamentals, CCNA Exploration Companion Guide. </a:t>
            </a:r>
            <a:r>
              <a:rPr lang="en-US" dirty="0" err="1" smtClean="0"/>
              <a:t>Debian</a:t>
            </a:r>
            <a:r>
              <a:rPr lang="en-US" dirty="0" smtClean="0"/>
              <a:t>, </a:t>
            </a:r>
            <a:r>
              <a:rPr lang="en-US" dirty="0" smtClean="0">
                <a:hlinkClick r:id="rId3" tooltip="https://www.debian.org/"/>
              </a:rPr>
              <a:t>https://www.debian.org/</a:t>
            </a:r>
            <a:r>
              <a:rPr lang="en-US" dirty="0" smtClean="0"/>
              <a:t> , Retrieved August 18, 2016</a:t>
            </a:r>
          </a:p>
          <a:p>
            <a:r>
              <a:rPr lang="en-US" dirty="0" err="1" smtClean="0"/>
              <a:t>Raspbian</a:t>
            </a:r>
            <a:r>
              <a:rPr lang="en-US" dirty="0" smtClean="0"/>
              <a:t>, </a:t>
            </a:r>
            <a:r>
              <a:rPr lang="en-US" dirty="0" smtClean="0">
                <a:hlinkClick r:id="rId4" tooltip="https://www.raspbian.org"/>
              </a:rPr>
              <a:t>https://www.raspbian.org</a:t>
            </a:r>
            <a:r>
              <a:rPr lang="en-US" dirty="0" smtClean="0"/>
              <a:t>. Retrieved August 18, 2016</a:t>
            </a:r>
          </a:p>
          <a:p>
            <a:r>
              <a:rPr lang="en-US" dirty="0" smtClean="0"/>
              <a:t>Arch Linux, </a:t>
            </a:r>
            <a:r>
              <a:rPr lang="en-US" dirty="0" smtClean="0">
                <a:hlinkClick r:id="rId5" tooltip="https://wiki.archlinux.org/index.php/"/>
              </a:rPr>
              <a:t>https://wiki.archlinux.org/index.php/</a:t>
            </a:r>
            <a:r>
              <a:rPr lang="en-US" dirty="0" smtClean="0"/>
              <a:t> , Retrieved August 18, 2016</a:t>
            </a:r>
          </a:p>
          <a:p>
            <a:r>
              <a:rPr lang="en-US" dirty="0" err="1" smtClean="0"/>
              <a:t>RPi</a:t>
            </a:r>
            <a:r>
              <a:rPr lang="en-US" dirty="0" smtClean="0"/>
              <a:t> Distributions, </a:t>
            </a:r>
            <a:r>
              <a:rPr lang="en-US" dirty="0" smtClean="0">
                <a:hlinkClick r:id="rId6" tooltip="http://elinux.org/RPi_Distributions"/>
              </a:rPr>
              <a:t>http://elinux.org/RPi_Distributions</a:t>
            </a:r>
            <a:r>
              <a:rPr lang="en-US" dirty="0" smtClean="0"/>
              <a:t> , Retrieved August 18, 2016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(</a:t>
            </a:r>
            <a:r>
              <a:rPr lang="en-US" dirty="0" err="1" smtClean="0"/>
              <a:t>n.d</a:t>
            </a:r>
            <a:r>
              <a:rPr lang="en-US" dirty="0" smtClean="0"/>
              <a:t>.). Retrieved August 18, 2016/ </a:t>
            </a:r>
            <a:r>
              <a:rPr lang="en-US" dirty="0" smtClean="0">
                <a:hlinkClick r:id="rId7" tooltip="https://www.arduino.cc/"/>
              </a:rPr>
              <a:t>https://www.arduino.cc/</a:t>
            </a:r>
            <a:endParaRPr lang="en-US" dirty="0" smtClean="0"/>
          </a:p>
          <a:p>
            <a:r>
              <a:rPr lang="en-US" dirty="0" smtClean="0"/>
              <a:t>Raspberry (April 2012). Retrieved August 18, 2016/ </a:t>
            </a:r>
            <a:r>
              <a:rPr lang="en-US" dirty="0" smtClean="0">
                <a:hlinkClick r:id="rId8" tooltip="http://elinux.org/RPi_Philosophy"/>
              </a:rPr>
              <a:t>http://elinux.org/RPi_Philosophy</a:t>
            </a:r>
            <a:endParaRPr lang="en-US" dirty="0" smtClean="0"/>
          </a:p>
          <a:p>
            <a:r>
              <a:rPr lang="en-US" dirty="0" smtClean="0"/>
              <a:t>Raspberry Pi 3 Model B (</a:t>
            </a:r>
            <a:r>
              <a:rPr lang="en-US" dirty="0" err="1" smtClean="0"/>
              <a:t>n.d</a:t>
            </a:r>
            <a:r>
              <a:rPr lang="en-US" dirty="0" smtClean="0"/>
              <a:t>.). Retrieved August 18, 2016/</a:t>
            </a:r>
            <a:r>
              <a:rPr lang="en-US" dirty="0" smtClean="0">
                <a:hlinkClick r:id="rId9" tooltip="https://www.raspberrypi.org/products/raspberry-pi-3-model-b/"/>
              </a:rPr>
              <a:t>https://www.raspberrypi.org/products/raspberry-pi-3-model-b/</a:t>
            </a:r>
            <a:endParaRPr lang="en-US" dirty="0" smtClean="0"/>
          </a:p>
          <a:p>
            <a:r>
              <a:rPr lang="en-US" dirty="0" smtClean="0"/>
              <a:t>Raspberry Pi (</a:t>
            </a:r>
            <a:r>
              <a:rPr lang="en-US" dirty="0" err="1" smtClean="0"/>
              <a:t>n.d</a:t>
            </a:r>
            <a:r>
              <a:rPr lang="en-US" dirty="0" smtClean="0"/>
              <a:t>.). Retrieved August 19, 2016/</a:t>
            </a:r>
            <a:r>
              <a:rPr lang="en-US" dirty="0" smtClean="0">
                <a:hlinkClick r:id="rId10" tooltip="https://www.raspberrypi.org/help/faqs/"/>
              </a:rPr>
              <a:t>https://www.raspberrypi.org/help/faqs/</a:t>
            </a:r>
            <a:endParaRPr lang="en-US" dirty="0" smtClean="0"/>
          </a:p>
          <a:p>
            <a:r>
              <a:rPr lang="en-US" dirty="0" smtClean="0"/>
              <a:t>(September 2015). </a:t>
            </a:r>
            <a:r>
              <a:rPr lang="en-US" dirty="0" err="1" smtClean="0"/>
              <a:t>BeagleBoneVs</a:t>
            </a:r>
            <a:r>
              <a:rPr lang="en-US" dirty="0" smtClean="0"/>
              <a:t> Raspberry Pi 2: Choosing The Right Board, Retrieved August 19, 2016/ </a:t>
            </a:r>
            <a:r>
              <a:rPr lang="en-US" dirty="0" smtClean="0">
                <a:hlinkClick r:id="rId11" tooltip="https://pimylifeup.com/beaglebone-vs-raspberry-pi/"/>
              </a:rPr>
              <a:t>https://pimylifeup.com/beaglebone-vs-raspberry-pi/</a:t>
            </a:r>
            <a:endParaRPr lang="en-US" dirty="0" smtClean="0"/>
          </a:p>
          <a:p>
            <a:r>
              <a:rPr lang="en-US" dirty="0" smtClean="0"/>
              <a:t>Anthony S. (April 2012). </a:t>
            </a:r>
            <a:r>
              <a:rPr lang="en-US" dirty="0" err="1" smtClean="0"/>
              <a:t>SoCvs</a:t>
            </a:r>
            <a:r>
              <a:rPr lang="en-US" dirty="0" smtClean="0"/>
              <a:t> CPU – The Battle For The Future Of Computing/</a:t>
            </a:r>
            <a:r>
              <a:rPr lang="en-US" dirty="0" smtClean="0">
                <a:hlinkClick r:id="rId12" tooltip="http://www.extremetech.com/computing/126235-soc-vs-cpu-the-battle-for-the-future-of-computing"/>
              </a:rPr>
              <a:t>http://www.extremetech.com/computing/126235-soc-vs-cpu-the-battle-for-the-future-of-computing</a:t>
            </a:r>
            <a:endParaRPr lang="en-US" dirty="0" smtClean="0"/>
          </a:p>
          <a:p>
            <a:r>
              <a:rPr lang="en-US" dirty="0" err="1" smtClean="0"/>
              <a:t>Tenda</a:t>
            </a:r>
            <a:r>
              <a:rPr lang="en-US" dirty="0" smtClean="0"/>
              <a:t> (</a:t>
            </a:r>
            <a:r>
              <a:rPr lang="en-US" dirty="0" err="1" smtClean="0"/>
              <a:t>n.d</a:t>
            </a:r>
            <a:r>
              <a:rPr lang="en-US" dirty="0" smtClean="0"/>
              <a:t>.). Retrieved August 19, 2016/</a:t>
            </a:r>
            <a:r>
              <a:rPr lang="en-US" dirty="0" smtClean="0">
                <a:hlinkClick r:id="rId13" tooltip="http://www.tendacn.com/in/product/W311U+.html"/>
              </a:rPr>
              <a:t>http://www.tendacn.com/in/product/W311U+.html</a:t>
            </a:r>
            <a:endParaRPr lang="en-US" dirty="0" smtClean="0"/>
          </a:p>
          <a:p>
            <a:r>
              <a:rPr lang="en-US" dirty="0" err="1" smtClean="0"/>
              <a:t>Malinen</a:t>
            </a:r>
            <a:r>
              <a:rPr lang="en-US" dirty="0" smtClean="0"/>
              <a:t> J. January 2012, </a:t>
            </a:r>
            <a:r>
              <a:rPr lang="en-US" dirty="0" err="1" smtClean="0"/>
              <a:t>hostapd</a:t>
            </a:r>
            <a:r>
              <a:rPr lang="en-US" dirty="0" smtClean="0"/>
              <a:t>. Retrieved August 19, 2016 from </a:t>
            </a:r>
            <a:r>
              <a:rPr lang="en-US" dirty="0" smtClean="0">
                <a:hlinkClick r:id="rId14" tooltip="https://w1.fi/hostapd/"/>
              </a:rPr>
              <a:t>https://w1.fi/hostapd/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600" b="1" dirty="0" smtClean="0"/>
              <a:t>Additional Sources:</a:t>
            </a:r>
            <a:br>
              <a:rPr lang="en-US" sz="4600" b="1" dirty="0" smtClean="0"/>
            </a:br>
            <a:endParaRPr lang="en-US" sz="4600" b="1" dirty="0" smtClean="0"/>
          </a:p>
          <a:p>
            <a:r>
              <a:rPr lang="en-US" dirty="0" smtClean="0">
                <a:hlinkClick r:id="rId2" tooltip="http://www.digitaltrends.com/computing/arduino-vs-raspberry-pi/"/>
              </a:rPr>
              <a:t>http://www.digitaltrends.com/computing/arduino-vs-raspberry-pi/</a:t>
            </a:r>
            <a:endParaRPr lang="en-US" dirty="0" smtClean="0"/>
          </a:p>
          <a:p>
            <a:r>
              <a:rPr lang="en-US" dirty="0" smtClean="0">
                <a:hlinkClick r:id="rId3" tooltip="https://learn.sparkfun.com/tutorials/what-is-an-arduino"/>
              </a:rPr>
              <a:t>https://learn.sparkfun.com/tutorials/what-is-an-arduino</a:t>
            </a:r>
            <a:endParaRPr lang="en-US" dirty="0" smtClean="0"/>
          </a:p>
          <a:p>
            <a:r>
              <a:rPr lang="en-US" dirty="0" smtClean="0">
                <a:hlinkClick r:id="rId4" tooltip="https://www.raspberrypi.org/help/faqs/#introWhatIs"/>
              </a:rPr>
              <a:t>https://www.raspberrypi.org/help/faqs/#introWhatIs</a:t>
            </a:r>
            <a:endParaRPr lang="en-US" dirty="0" smtClean="0"/>
          </a:p>
          <a:p>
            <a:r>
              <a:rPr lang="en-US" dirty="0" smtClean="0">
                <a:hlinkClick r:id="rId5" tooltip="http://www.wi-fi.org/discover-wi-fi/wi-fi-direct"/>
              </a:rPr>
              <a:t>http://www.wi-fi.org/discover-wi-fi/wi-fi-direct</a:t>
            </a:r>
            <a:endParaRPr lang="en-US" dirty="0" smtClean="0"/>
          </a:p>
          <a:p>
            <a:r>
              <a:rPr lang="en-US" dirty="0" smtClean="0">
                <a:hlinkClick r:id="rId6" tooltip="http://stackoverflow.com/questions/29018122/android-pure-p2p-chat-application"/>
              </a:rPr>
              <a:t>http://stackoverflow.com/questions/29018122/android-pure-p2p-chat-application</a:t>
            </a:r>
            <a:endParaRPr lang="en-US" dirty="0" smtClean="0"/>
          </a:p>
          <a:p>
            <a:r>
              <a:rPr lang="en-US" dirty="0" smtClean="0">
                <a:hlinkClick r:id="rId7" tooltip="http://info.hummingbirdnetworks.com/blog/wireless-mesh-networking-recommended-maximum-distances"/>
              </a:rPr>
              <a:t>http://info.hummingbirdnetworks.com/blog/wireless-mesh-networking-recommended-maximum-distances</a:t>
            </a:r>
            <a:endParaRPr lang="en-US" dirty="0" smtClean="0"/>
          </a:p>
          <a:p>
            <a:r>
              <a:rPr lang="en-US" dirty="0" smtClean="0">
                <a:hlinkClick r:id="rId8" tooltip="http://archive.oreilly.com/pub/a/wireless/2004/01/22/wirelessmesh.html"/>
              </a:rPr>
              <a:t>http://archive.oreilly.com/pub/a/wireless/2004/01/22/wirelessmesh.html</a:t>
            </a:r>
            <a:endParaRPr lang="en-US" dirty="0" smtClean="0"/>
          </a:p>
          <a:p>
            <a:r>
              <a:rPr lang="en-US" dirty="0" smtClean="0">
                <a:hlinkClick r:id="rId9" tooltip="http://www.idosi.org/wasj/wasj29(3)14/14.pdf"/>
              </a:rPr>
              <a:t>http://www.idosi.org/wasj/wasj29(3)14/14.pdf</a:t>
            </a:r>
            <a:endParaRPr lang="en-US" dirty="0" smtClean="0"/>
          </a:p>
          <a:p>
            <a:r>
              <a:rPr lang="en-US" dirty="0" smtClean="0">
                <a:hlinkClick r:id="rId10" tooltip="http://sts.bwk.tue.nl/7y500/readers/InstellingenRegelaars.pdf"/>
              </a:rPr>
              <a:t>http://sts.bwk.tue.nl/7y500/readers/InstellingenRegelaars.pdf</a:t>
            </a:r>
            <a:endParaRPr lang="en-US" dirty="0" smtClean="0"/>
          </a:p>
          <a:p>
            <a:r>
              <a:rPr lang="en-US" dirty="0" smtClean="0">
                <a:hlinkClick r:id="rId11" tooltip="https://www.techopedia.com/definition/575/at-command-set"/>
              </a:rPr>
              <a:t>https://www.techopedia.com/definition/575/at-command-set</a:t>
            </a:r>
            <a:endParaRPr lang="en-US" dirty="0" smtClean="0"/>
          </a:p>
          <a:p>
            <a:r>
              <a:rPr lang="en-US" dirty="0" smtClean="0">
                <a:hlinkClick r:id="rId12" tooltip="http://makezine.com/2015/04/01/esp8266-5-microcontroller-wi-fi-now-arduino-compatible/"/>
              </a:rPr>
              <a:t>http://makezine.com/2015/04/01/esp8266-5-microcontroller-wi-fi-now-arduino-compatible/</a:t>
            </a:r>
            <a:endParaRPr lang="en-US" dirty="0" smtClean="0"/>
          </a:p>
          <a:p>
            <a:r>
              <a:rPr lang="en-US" dirty="0" smtClean="0">
                <a:hlinkClick r:id="rId13" tooltip="https://gsmaintelligence.com/research/?file=141201-philippines.pdf&amp;download"/>
              </a:rPr>
              <a:t>https://gsmaintelligence.com/research/?file=141201-philippines.pdf&amp;download</a:t>
            </a:r>
            <a:endParaRPr lang="en-US" dirty="0" smtClean="0"/>
          </a:p>
          <a:p>
            <a:r>
              <a:rPr lang="en-US" dirty="0" smtClean="0">
                <a:hlinkClick r:id="rId14" tooltip="http://www.mgb.gov.ph/images/stories/RA_7942.pdf"/>
              </a:rPr>
              <a:t>http://www.mgb.gov.ph/images/stories/RA_7942.pdf</a:t>
            </a:r>
            <a:endParaRPr lang="en-US" dirty="0" smtClean="0"/>
          </a:p>
          <a:p>
            <a:r>
              <a:rPr lang="en-US" dirty="0" smtClean="0">
                <a:hlinkClick r:id="rId15" tooltip="http://pluto.ksi.edu/~cyh/cis370/ebook/ch05b.htm"/>
              </a:rPr>
              <a:t>http://pluto.ksi.edu/~cyh/cis370/ebook/ch05b.htm</a:t>
            </a:r>
            <a:endParaRPr lang="en-US" dirty="0" smtClean="0"/>
          </a:p>
          <a:p>
            <a:r>
              <a:rPr lang="en-US" dirty="0" smtClean="0">
                <a:hlinkClick r:id="rId16" tooltip="http://project-byzantium.org/"/>
              </a:rPr>
              <a:t>http://project-byzantium.org/</a:t>
            </a:r>
            <a:endParaRPr lang="en-US" dirty="0" smtClean="0"/>
          </a:p>
          <a:p>
            <a:r>
              <a:rPr lang="en-US" dirty="0" smtClean="0">
                <a:hlinkClick r:id="rId17" tooltip="https://www.medien.ifi.lmu.de/pubdb/publications/pub/schmidt2006ieemobility/schmidt2006ieemobility.pdf"/>
              </a:rPr>
              <a:t>https://www.medien.ifi.lmu.de/pubdb/publications/pub/schmidt2006ieemobility/schmidt2006ieemobility.pdf</a:t>
            </a:r>
            <a:endParaRPr lang="en-US" dirty="0" smtClean="0"/>
          </a:p>
          <a:p>
            <a:r>
              <a:rPr lang="en-US" dirty="0" smtClean="0">
                <a:hlinkClick r:id="rId18" tooltip="http://www.explainthatstuff.com/cellphones.html"/>
              </a:rPr>
              <a:t>http://www.explainthatstuff.com/cellphones.html</a:t>
            </a:r>
            <a:endParaRPr lang="en-US" dirty="0" smtClean="0"/>
          </a:p>
          <a:p>
            <a:r>
              <a:rPr lang="en-US" dirty="0" smtClean="0">
                <a:hlinkClick r:id="rId19" tooltip="http://edition.cnn.com/2013/11/07/world/asia/philippines-typhoon-haiyan/"/>
              </a:rPr>
              <a:t>http://edition.cnn.com/2013/11/07/world/asia/philippines-typhoon-haiyan/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b="1" dirty="0" smtClean="0"/>
              <a:t>Significance</a:t>
            </a:r>
          </a:p>
          <a:p>
            <a:r>
              <a:rPr lang="en-PH" dirty="0" smtClean="0"/>
              <a:t>Can be offered to OCD as a potential solution that can be used by rescue teams</a:t>
            </a:r>
          </a:p>
          <a:p>
            <a:r>
              <a:rPr lang="en-PH" dirty="0" smtClean="0"/>
              <a:t>Flexible system</a:t>
            </a:r>
          </a:p>
          <a:p>
            <a:pPr lvl="1"/>
            <a:r>
              <a:rPr lang="en-PH" dirty="0" smtClean="0"/>
              <a:t>Some hardware parts are modular</a:t>
            </a:r>
          </a:p>
          <a:p>
            <a:pPr lvl="1"/>
            <a:r>
              <a:rPr lang="en-PH" dirty="0" smtClean="0"/>
              <a:t>Network is configurable</a:t>
            </a:r>
          </a:p>
          <a:p>
            <a:pPr lvl="1"/>
            <a:r>
              <a:rPr lang="en-PH" dirty="0" smtClean="0"/>
              <a:t>Available applications that depend on the same technology can be </a:t>
            </a:r>
            <a:r>
              <a:rPr lang="en-PH" dirty="0" smtClean="0"/>
              <a:t>used (i.e</a:t>
            </a:r>
            <a:r>
              <a:rPr lang="en-PH" dirty="0" smtClean="0"/>
              <a:t>. </a:t>
            </a:r>
            <a:r>
              <a:rPr lang="en-PH" dirty="0" err="1" smtClean="0"/>
              <a:t>Walkietooth</a:t>
            </a:r>
            <a:r>
              <a:rPr lang="en-PH" dirty="0" smtClean="0"/>
              <a:t>)</a:t>
            </a:r>
            <a:endParaRPr lang="en-PH" dirty="0" smtClean="0"/>
          </a:p>
          <a:p>
            <a:pPr lvl="1"/>
            <a:r>
              <a:rPr lang="en-PH" dirty="0" smtClean="0"/>
              <a:t>Database replication can be optimized depending on the usage</a:t>
            </a:r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10135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 smtClean="0"/>
              <a:t>Significance</a:t>
            </a:r>
          </a:p>
          <a:p>
            <a:r>
              <a:rPr lang="en-PH" dirty="0" smtClean="0"/>
              <a:t>Communication tool</a:t>
            </a:r>
          </a:p>
          <a:p>
            <a:pPr lvl="1"/>
            <a:r>
              <a:rPr lang="en-PH" dirty="0" smtClean="0"/>
              <a:t>Can save cost and time from improper provision</a:t>
            </a:r>
          </a:p>
          <a:p>
            <a:pPr lvl="1"/>
            <a:r>
              <a:rPr lang="en-PH" dirty="0" smtClean="0"/>
              <a:t>Save human </a:t>
            </a:r>
            <a:r>
              <a:rPr lang="en-PH" dirty="0" smtClean="0"/>
              <a:t>lives</a:t>
            </a:r>
            <a:endParaRPr lang="en-PH" dirty="0" smtClean="0"/>
          </a:p>
          <a:p>
            <a:r>
              <a:rPr lang="en-PH" dirty="0" smtClean="0"/>
              <a:t>Visualization is important</a:t>
            </a:r>
          </a:p>
          <a:p>
            <a:pPr lvl="1"/>
            <a:r>
              <a:rPr lang="en-PH" dirty="0" smtClean="0"/>
              <a:t>Live-Video feed / Mapping Software</a:t>
            </a:r>
          </a:p>
          <a:p>
            <a:pPr lvl="1"/>
            <a:r>
              <a:rPr lang="en-PH" dirty="0" smtClean="0"/>
              <a:t>Technology is not currently being maximized to improve planning</a:t>
            </a:r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41775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I. Introduction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b="1" dirty="0" smtClean="0"/>
              <a:t>Scope and Limitations</a:t>
            </a:r>
          </a:p>
          <a:p>
            <a:r>
              <a:rPr lang="en-PH" dirty="0" smtClean="0"/>
              <a:t>Use and modify existing technologies</a:t>
            </a:r>
          </a:p>
          <a:p>
            <a:r>
              <a:rPr lang="en-PH" dirty="0" smtClean="0"/>
              <a:t>Use Raspberry Pi 3 Model B</a:t>
            </a:r>
          </a:p>
          <a:p>
            <a:r>
              <a:rPr lang="en-PH" dirty="0" smtClean="0"/>
              <a:t>Testing is limited to 3 </a:t>
            </a:r>
            <a:r>
              <a:rPr lang="en-PH" dirty="0" err="1" smtClean="0"/>
              <a:t>Pis</a:t>
            </a:r>
            <a:r>
              <a:rPr lang="en-PH" dirty="0" smtClean="0"/>
              <a:t> due to budget constraints</a:t>
            </a:r>
          </a:p>
          <a:p>
            <a:r>
              <a:rPr lang="en-PH" dirty="0" smtClean="0"/>
              <a:t>Android smartphones for testing</a:t>
            </a:r>
          </a:p>
          <a:p>
            <a:r>
              <a:rPr lang="en-PH" dirty="0" smtClean="0"/>
              <a:t>Web application developed using </a:t>
            </a:r>
            <a:r>
              <a:rPr lang="en-PH" dirty="0" err="1" smtClean="0"/>
              <a:t>Laravel</a:t>
            </a:r>
            <a:r>
              <a:rPr lang="en-PH" dirty="0" smtClean="0"/>
              <a:t> and back-end API’s using </a:t>
            </a:r>
            <a:r>
              <a:rPr lang="en-PH" dirty="0" err="1" smtClean="0"/>
              <a:t>Django</a:t>
            </a:r>
            <a:endParaRPr lang="en-PH" dirty="0" smtClean="0"/>
          </a:p>
          <a:p>
            <a:r>
              <a:rPr lang="en-PH" dirty="0" smtClean="0"/>
              <a:t>Apache Cassandra as DDBMS</a:t>
            </a:r>
          </a:p>
          <a:p>
            <a:r>
              <a:rPr lang="en-PH" dirty="0" smtClean="0"/>
              <a:t>Security is limited to WPA2 and </a:t>
            </a:r>
            <a:r>
              <a:rPr lang="en-PH" dirty="0" err="1" smtClean="0"/>
              <a:t>Laravel</a:t>
            </a:r>
            <a:r>
              <a:rPr lang="en-PH" dirty="0" smtClean="0"/>
              <a:t> features</a:t>
            </a:r>
          </a:p>
          <a:p>
            <a:endParaRPr lang="en-PH" dirty="0" smtClean="0"/>
          </a:p>
        </p:txBody>
      </p:sp>
    </p:spTree>
    <p:extLst>
      <p:ext uri="{BB962C8B-B14F-4D97-AF65-F5344CB8AC3E}">
        <p14:creationId xmlns="" xmlns:p14="http://schemas.microsoft.com/office/powerpoint/2010/main" val="14210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5219</TotalTime>
  <Words>1611</Words>
  <Application>Microsoft Office PowerPoint</Application>
  <PresentationFormat>On-screen Show (4:3)</PresentationFormat>
  <Paragraphs>382</Paragraphs>
  <Slides>64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Median</vt:lpstr>
      <vt:lpstr>Emergency nodes with distributed database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I. Introduction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II. Related Literature</vt:lpstr>
      <vt:lpstr>III. Theoretical Background</vt:lpstr>
      <vt:lpstr>III. Theoretical Background</vt:lpstr>
      <vt:lpstr>III. Theoretical Background</vt:lpstr>
      <vt:lpstr>III. Theoretical Background</vt:lpstr>
      <vt:lpstr>IV. Design and Methodology</vt:lpstr>
      <vt:lpstr>IV. Design and Methodology</vt:lpstr>
      <vt:lpstr>IV. Design and Methodology</vt:lpstr>
      <vt:lpstr>IV. Design and Methodology</vt:lpstr>
      <vt:lpstr>IV. Design and Methodology</vt:lpstr>
      <vt:lpstr>IV. Design and Methodology</vt:lpstr>
      <vt:lpstr>IV. Design and Methodology</vt:lpstr>
      <vt:lpstr>Slide 38</vt:lpstr>
      <vt:lpstr>Testing</vt:lpstr>
      <vt:lpstr>Figures</vt:lpstr>
      <vt:lpstr>Figures</vt:lpstr>
      <vt:lpstr>Figures</vt:lpstr>
      <vt:lpstr>Figures</vt:lpstr>
      <vt:lpstr>Figures</vt:lpstr>
      <vt:lpstr>Figures</vt:lpstr>
      <vt:lpstr>Network Architecture</vt:lpstr>
      <vt:lpstr>OUTDOOR TESTS</vt:lpstr>
      <vt:lpstr>Testing</vt:lpstr>
      <vt:lpstr>Results</vt:lpstr>
      <vt:lpstr>Slide 50</vt:lpstr>
      <vt:lpstr>Slide 51</vt:lpstr>
      <vt:lpstr>Results</vt:lpstr>
      <vt:lpstr>Results</vt:lpstr>
      <vt:lpstr>Figures</vt:lpstr>
      <vt:lpstr>LIVE DEMONSTRATION</vt:lpstr>
      <vt:lpstr>Results and Discussion</vt:lpstr>
      <vt:lpstr>Conclusion</vt:lpstr>
      <vt:lpstr>For further validation</vt:lpstr>
      <vt:lpstr>Recommendations</vt:lpstr>
      <vt:lpstr>Recommendations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Benjo</cp:lastModifiedBy>
  <cp:revision>246</cp:revision>
  <dcterms:created xsi:type="dcterms:W3CDTF">2016-04-11T21:47:12Z</dcterms:created>
  <dcterms:modified xsi:type="dcterms:W3CDTF">2016-12-12T21:04:05Z</dcterms:modified>
</cp:coreProperties>
</file>